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8" r:id="rId2"/>
    <p:sldMasterId id="2147483680" r:id="rId3"/>
  </p:sldMasterIdLst>
  <p:notesMasterIdLst>
    <p:notesMasterId r:id="rId38"/>
  </p:notesMasterIdLst>
  <p:handoutMasterIdLst>
    <p:handoutMasterId r:id="rId39"/>
  </p:handoutMasterIdLst>
  <p:sldIdLst>
    <p:sldId id="13569" r:id="rId4"/>
    <p:sldId id="256" r:id="rId5"/>
    <p:sldId id="388" r:id="rId6"/>
    <p:sldId id="556" r:id="rId7"/>
    <p:sldId id="13572" r:id="rId8"/>
    <p:sldId id="13548" r:id="rId9"/>
    <p:sldId id="13545" r:id="rId10"/>
    <p:sldId id="273" r:id="rId11"/>
    <p:sldId id="13526" r:id="rId12"/>
    <p:sldId id="13566" r:id="rId13"/>
    <p:sldId id="13541" r:id="rId14"/>
    <p:sldId id="13549" r:id="rId15"/>
    <p:sldId id="13571" r:id="rId16"/>
    <p:sldId id="13568" r:id="rId17"/>
    <p:sldId id="13550" r:id="rId18"/>
    <p:sldId id="884" r:id="rId19"/>
    <p:sldId id="278" r:id="rId20"/>
    <p:sldId id="874" r:id="rId21"/>
    <p:sldId id="279" r:id="rId22"/>
    <p:sldId id="13565" r:id="rId23"/>
    <p:sldId id="277" r:id="rId24"/>
    <p:sldId id="13555" r:id="rId25"/>
    <p:sldId id="13558" r:id="rId26"/>
    <p:sldId id="13561" r:id="rId27"/>
    <p:sldId id="878" r:id="rId28"/>
    <p:sldId id="395" r:id="rId29"/>
    <p:sldId id="13552" r:id="rId30"/>
    <p:sldId id="13553" r:id="rId31"/>
    <p:sldId id="384" r:id="rId32"/>
    <p:sldId id="261" r:id="rId33"/>
    <p:sldId id="402" r:id="rId34"/>
    <p:sldId id="13543" r:id="rId35"/>
    <p:sldId id="13542" r:id="rId36"/>
    <p:sldId id="13544" r:id="rId37"/>
  </p:sldIdLst>
  <p:sldSz cx="9144000" cy="5143500" type="screen16x9"/>
  <p:notesSz cx="6797675" cy="9926638"/>
  <p:defaultTextStyle>
    <a:defPPr>
      <a:defRPr lang="it-IT"/>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2"/>
    <a:srgbClr val="3C953B"/>
    <a:srgbClr val="FEF6B8"/>
    <a:srgbClr val="02428A"/>
    <a:srgbClr val="898989"/>
    <a:srgbClr val="C0504D"/>
    <a:srgbClr val="4472C4"/>
    <a:srgbClr val="C35F1B"/>
    <a:srgbClr val="FF99FF"/>
    <a:srgbClr val="729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548" autoAdjust="0"/>
    <p:restoredTop sz="88739" autoAdjust="0"/>
  </p:normalViewPr>
  <p:slideViewPr>
    <p:cSldViewPr snapToGrid="0">
      <p:cViewPr>
        <p:scale>
          <a:sx n="100" d="100"/>
          <a:sy n="100" d="100"/>
        </p:scale>
        <p:origin x="-725" y="-2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Cartel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Foglio1!$A$1</c:f>
              <c:strCache>
                <c:ptCount val="1"/>
                <c:pt idx="0">
                  <c:v>12,5</c:v>
                </c:pt>
              </c:strCache>
            </c:strRef>
          </c:tx>
          <c:spPr>
            <a:ln w="44450">
              <a:solidFill>
                <a:schemeClr val="bg1"/>
              </a:solidFill>
            </a:ln>
          </c:spPr>
          <c:dPt>
            <c:idx val="0"/>
            <c:bubble3D val="0"/>
            <c:spPr>
              <a:solidFill>
                <a:schemeClr val="accent1"/>
              </a:solidFill>
              <a:ln w="44450">
                <a:solidFill>
                  <a:schemeClr val="bg1"/>
                </a:solidFill>
              </a:ln>
              <a:effectLst/>
            </c:spPr>
            <c:extLst xmlns:c16r2="http://schemas.microsoft.com/office/drawing/2015/06/chart">
              <c:ext xmlns:c16="http://schemas.microsoft.com/office/drawing/2014/chart" uri="{C3380CC4-5D6E-409C-BE32-E72D297353CC}">
                <c16:uniqueId val="{00000001-E043-45C7-98D2-C63FDE0720F3}"/>
              </c:ext>
            </c:extLst>
          </c:dPt>
          <c:dPt>
            <c:idx val="1"/>
            <c:bubble3D val="0"/>
            <c:spPr>
              <a:solidFill>
                <a:schemeClr val="accent2"/>
              </a:solidFill>
              <a:ln w="44450">
                <a:solidFill>
                  <a:schemeClr val="bg1"/>
                </a:solidFill>
              </a:ln>
              <a:effectLst/>
            </c:spPr>
            <c:extLst xmlns:c16r2="http://schemas.microsoft.com/office/drawing/2015/06/chart">
              <c:ext xmlns:c16="http://schemas.microsoft.com/office/drawing/2014/chart" uri="{C3380CC4-5D6E-409C-BE32-E72D297353CC}">
                <c16:uniqueId val="{00000003-E043-45C7-98D2-C63FDE0720F3}"/>
              </c:ext>
            </c:extLst>
          </c:dPt>
          <c:dPt>
            <c:idx val="2"/>
            <c:bubble3D val="0"/>
            <c:spPr>
              <a:solidFill>
                <a:schemeClr val="accent3"/>
              </a:solidFill>
              <a:ln w="44450">
                <a:solidFill>
                  <a:schemeClr val="bg1"/>
                </a:solidFill>
              </a:ln>
              <a:effectLst/>
            </c:spPr>
            <c:extLst xmlns:c16r2="http://schemas.microsoft.com/office/drawing/2015/06/chart">
              <c:ext xmlns:c16="http://schemas.microsoft.com/office/drawing/2014/chart" uri="{C3380CC4-5D6E-409C-BE32-E72D297353CC}">
                <c16:uniqueId val="{00000005-E043-45C7-98D2-C63FDE0720F3}"/>
              </c:ext>
            </c:extLst>
          </c:dPt>
          <c:dPt>
            <c:idx val="3"/>
            <c:bubble3D val="0"/>
            <c:spPr>
              <a:solidFill>
                <a:schemeClr val="accent4"/>
              </a:solidFill>
              <a:ln w="44450">
                <a:solidFill>
                  <a:schemeClr val="bg1"/>
                </a:solidFill>
              </a:ln>
              <a:effectLst/>
            </c:spPr>
            <c:extLst xmlns:c16r2="http://schemas.microsoft.com/office/drawing/2015/06/chart">
              <c:ext xmlns:c16="http://schemas.microsoft.com/office/drawing/2014/chart" uri="{C3380CC4-5D6E-409C-BE32-E72D297353CC}">
                <c16:uniqueId val="{00000007-E043-45C7-98D2-C63FDE0720F3}"/>
              </c:ext>
            </c:extLst>
          </c:dPt>
          <c:dPt>
            <c:idx val="4"/>
            <c:bubble3D val="0"/>
            <c:spPr>
              <a:solidFill>
                <a:schemeClr val="tx2"/>
              </a:solidFill>
              <a:ln w="44450">
                <a:solidFill>
                  <a:schemeClr val="bg1"/>
                </a:solidFill>
              </a:ln>
              <a:effectLst/>
            </c:spPr>
            <c:extLst xmlns:c16r2="http://schemas.microsoft.com/office/drawing/2015/06/chart">
              <c:ext xmlns:c16="http://schemas.microsoft.com/office/drawing/2014/chart" uri="{C3380CC4-5D6E-409C-BE32-E72D297353CC}">
                <c16:uniqueId val="{00000009-E043-45C7-98D2-C63FDE0720F3}"/>
              </c:ext>
            </c:extLst>
          </c:dPt>
          <c:dPt>
            <c:idx val="5"/>
            <c:bubble3D val="0"/>
            <c:spPr>
              <a:solidFill>
                <a:schemeClr val="accent6"/>
              </a:solidFill>
              <a:ln w="44450">
                <a:solidFill>
                  <a:schemeClr val="bg1"/>
                </a:solidFill>
              </a:ln>
              <a:effectLst/>
            </c:spPr>
            <c:extLst xmlns:c16r2="http://schemas.microsoft.com/office/drawing/2015/06/chart">
              <c:ext xmlns:c16="http://schemas.microsoft.com/office/drawing/2014/chart" uri="{C3380CC4-5D6E-409C-BE32-E72D297353CC}">
                <c16:uniqueId val="{0000000B-E043-45C7-98D2-C63FDE0720F3}"/>
              </c:ext>
            </c:extLst>
          </c:dPt>
          <c:dPt>
            <c:idx val="6"/>
            <c:bubble3D val="0"/>
            <c:spPr>
              <a:solidFill>
                <a:srgbClr val="C00000"/>
              </a:solidFill>
              <a:ln w="44450">
                <a:solidFill>
                  <a:schemeClr val="bg1"/>
                </a:solidFill>
              </a:ln>
              <a:effectLst/>
            </c:spPr>
            <c:extLst xmlns:c16r2="http://schemas.microsoft.com/office/drawing/2015/06/chart">
              <c:ext xmlns:c16="http://schemas.microsoft.com/office/drawing/2014/chart" uri="{C3380CC4-5D6E-409C-BE32-E72D297353CC}">
                <c16:uniqueId val="{0000000D-E043-45C7-98D2-C63FDE0720F3}"/>
              </c:ext>
            </c:extLst>
          </c:dPt>
          <c:val>
            <c:numRef>
              <c:f>Foglio1!$A$2:$A$8</c:f>
              <c:numCache>
                <c:formatCode>General</c:formatCode>
                <c:ptCount val="7"/>
                <c:pt idx="0">
                  <c:v>12.5</c:v>
                </c:pt>
                <c:pt idx="1">
                  <c:v>12.5</c:v>
                </c:pt>
                <c:pt idx="2">
                  <c:v>12.5</c:v>
                </c:pt>
                <c:pt idx="3">
                  <c:v>12.5</c:v>
                </c:pt>
                <c:pt idx="4">
                  <c:v>12.5</c:v>
                </c:pt>
                <c:pt idx="5">
                  <c:v>12.5</c:v>
                </c:pt>
                <c:pt idx="6">
                  <c:v>12.5</c:v>
                </c:pt>
              </c:numCache>
            </c:numRef>
          </c:val>
          <c:extLst xmlns:c16r2="http://schemas.microsoft.com/office/drawing/2015/06/chart">
            <c:ext xmlns:c16="http://schemas.microsoft.com/office/drawing/2014/chart" uri="{C3380CC4-5D6E-409C-BE32-E72D297353CC}">
              <c16:uniqueId val="{0000000E-E043-45C7-98D2-C63FDE0720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2008</c:v>
                </c:pt>
              </c:strCache>
            </c:strRef>
          </c:tx>
          <c:spPr>
            <a:solidFill>
              <a:schemeClr val="accent1"/>
            </a:solidFill>
            <a:ln>
              <a:noFill/>
            </a:ln>
            <a:effectLst/>
          </c:spPr>
          <c:invertIfNegative val="0"/>
          <c:dPt>
            <c:idx val="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3-D1C1-4FA4-BF3C-1E0997E76DFD}"/>
              </c:ext>
            </c:extLst>
          </c:dPt>
          <c:dLbls>
            <c:dLbl>
              <c:idx val="0"/>
              <c:layout/>
              <c:tx>
                <c:rich>
                  <a:bodyPr/>
                  <a:lstStyle/>
                  <a:p>
                    <a:r>
                      <a:rPr lang="en-US"/>
                      <a:t>128,7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D1C1-4FA4-BF3C-1E0997E76DFD}"/>
                </c:ext>
              </c:extLst>
            </c:dLbl>
            <c:dLbl>
              <c:idx val="1"/>
              <c:layout/>
              <c:tx>
                <c:rich>
                  <a:bodyPr/>
                  <a:lstStyle/>
                  <a:p>
                    <a:r>
                      <a:rPr lang="en-US"/>
                      <a:t>49,3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DD42-4801-B88D-2482EE002C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Mercato interno</c:v>
                </c:pt>
                <c:pt idx="1">
                  <c:v>Export</c:v>
                </c:pt>
              </c:strCache>
            </c:strRef>
          </c:cat>
          <c:val>
            <c:numRef>
              <c:f>Foglio1!$B$2:$B$3</c:f>
              <c:numCache>
                <c:formatCode>General</c:formatCode>
                <c:ptCount val="2"/>
                <c:pt idx="0">
                  <c:v>126.8</c:v>
                </c:pt>
                <c:pt idx="1">
                  <c:v>47.8</c:v>
                </c:pt>
              </c:numCache>
            </c:numRef>
          </c:val>
          <c:extLst xmlns:c16r2="http://schemas.microsoft.com/office/drawing/2015/06/chart">
            <c:ext xmlns:c16="http://schemas.microsoft.com/office/drawing/2014/chart" uri="{C3380CC4-5D6E-409C-BE32-E72D297353CC}">
              <c16:uniqueId val="{00000000-D1C1-4FA4-BF3C-1E0997E76DFD}"/>
            </c:ext>
          </c:extLst>
        </c:ser>
        <c:dLbls>
          <c:showLegendKey val="0"/>
          <c:showVal val="0"/>
          <c:showCatName val="0"/>
          <c:showSerName val="0"/>
          <c:showPercent val="0"/>
          <c:showBubbleSize val="0"/>
        </c:dLbls>
        <c:gapWidth val="219"/>
        <c:overlap val="-27"/>
        <c:axId val="238987136"/>
        <c:axId val="238988672"/>
      </c:barChart>
      <c:catAx>
        <c:axId val="23898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8988672"/>
        <c:crosses val="autoZero"/>
        <c:auto val="1"/>
        <c:lblAlgn val="ctr"/>
        <c:lblOffset val="100"/>
        <c:noMultiLvlLbl val="0"/>
      </c:catAx>
      <c:valAx>
        <c:axId val="23898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8987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8619339129636"/>
          <c:y val="6.1157294502180708E-2"/>
          <c:w val="0.85778648435496041"/>
          <c:h val="0.76158584713775412"/>
        </c:manualLayout>
      </c:layout>
      <c:barChart>
        <c:barDir val="col"/>
        <c:grouping val="clustered"/>
        <c:varyColors val="0"/>
        <c:ser>
          <c:idx val="0"/>
          <c:order val="0"/>
          <c:tx>
            <c:strRef>
              <c:f>Foglio1!$B$1</c:f>
              <c:strCache>
                <c:ptCount val="1"/>
                <c:pt idx="0">
                  <c:v>2021</c:v>
                </c:pt>
              </c:strCache>
            </c:strRef>
          </c:tx>
          <c:spPr>
            <a:solidFill>
              <a:schemeClr val="accent1"/>
            </a:solidFill>
            <a:ln>
              <a:noFill/>
            </a:ln>
            <a:effectLst/>
          </c:spPr>
          <c:invertIfNegative val="0"/>
          <c:dPt>
            <c:idx val="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4DB2-4617-8FB2-0A71E985F456}"/>
              </c:ext>
            </c:extLst>
          </c:dPt>
          <c:dLbls>
            <c:dLbl>
              <c:idx val="0"/>
              <c:layout/>
              <c:tx>
                <c:rich>
                  <a:bodyPr/>
                  <a:lstStyle/>
                  <a:p>
                    <a:r>
                      <a:rPr lang="en-US" dirty="0"/>
                      <a:t>139,6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4DB2-4617-8FB2-0A71E985F456}"/>
                </c:ext>
              </c:extLst>
            </c:dLbl>
            <c:dLbl>
              <c:idx val="1"/>
              <c:layout/>
              <c:tx>
                <c:rich>
                  <a:bodyPr/>
                  <a:lstStyle/>
                  <a:p>
                    <a:r>
                      <a:rPr lang="en-US" dirty="0"/>
                      <a:t>65,9</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7C7A-4ED4-A17F-9471CE392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Mercato interno</c:v>
                </c:pt>
                <c:pt idx="1">
                  <c:v>Export</c:v>
                </c:pt>
              </c:strCache>
            </c:strRef>
          </c:cat>
          <c:val>
            <c:numRef>
              <c:f>Foglio1!$B$2:$B$3</c:f>
              <c:numCache>
                <c:formatCode>General</c:formatCode>
                <c:ptCount val="2"/>
                <c:pt idx="0">
                  <c:v>135.9</c:v>
                </c:pt>
                <c:pt idx="1">
                  <c:v>64.7</c:v>
                </c:pt>
              </c:numCache>
            </c:numRef>
          </c:val>
          <c:extLst xmlns:c16r2="http://schemas.microsoft.com/office/drawing/2015/06/chart">
            <c:ext xmlns:c16="http://schemas.microsoft.com/office/drawing/2014/chart" uri="{C3380CC4-5D6E-409C-BE32-E72D297353CC}">
              <c16:uniqueId val="{00000002-4DB2-4617-8FB2-0A71E985F456}"/>
            </c:ext>
          </c:extLst>
        </c:ser>
        <c:dLbls>
          <c:dLblPos val="outEnd"/>
          <c:showLegendKey val="0"/>
          <c:showVal val="1"/>
          <c:showCatName val="0"/>
          <c:showSerName val="0"/>
          <c:showPercent val="0"/>
          <c:showBubbleSize val="0"/>
        </c:dLbls>
        <c:gapWidth val="219"/>
        <c:overlap val="-27"/>
        <c:axId val="239100288"/>
        <c:axId val="239103360"/>
      </c:barChart>
      <c:catAx>
        <c:axId val="2391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9103360"/>
        <c:crosses val="autoZero"/>
        <c:auto val="1"/>
        <c:lblAlgn val="ctr"/>
        <c:lblOffset val="100"/>
        <c:noMultiLvlLbl val="0"/>
      </c:catAx>
      <c:valAx>
        <c:axId val="23910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9100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95570-4FA6-4FDF-BC12-1608CECDC73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C272F1C6-6841-4990-AAA8-42EC3FE0E588}">
      <dgm:prSet phldrT="[Testo]" custT="1"/>
      <dgm:spPr/>
      <dgm:t>
        <a:bodyPr/>
        <a:lstStyle/>
        <a:p>
          <a:r>
            <a:rPr lang="it-IT" sz="4000" b="1" dirty="0">
              <a:latin typeface="Arial" panose="020B0604020202020204" pitchFamily="34" charset="0"/>
              <a:cs typeface="Arial" panose="020B0604020202020204" pitchFamily="34" charset="0"/>
            </a:rPr>
            <a:t>498</a:t>
          </a:r>
          <a:r>
            <a:rPr lang="it-IT" sz="4000"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Miliardi valore produzione </a:t>
          </a:r>
          <a:r>
            <a:rPr lang="it-IT" sz="3600" dirty="0">
              <a:latin typeface="Arial" panose="020B0604020202020204" pitchFamily="34" charset="0"/>
              <a:cs typeface="Arial" panose="020B0604020202020204" pitchFamily="34" charset="0"/>
            </a:rPr>
            <a:t>2021</a:t>
          </a:r>
        </a:p>
      </dgm:t>
    </dgm:pt>
    <dgm:pt modelId="{3ADA9268-341B-4365-96DD-89E70622A8BE}" type="parTrans" cxnId="{6FD3CBBC-BABD-4D16-BD85-BF7D4FAB7903}">
      <dgm:prSet/>
      <dgm:spPr/>
      <dgm:t>
        <a:bodyPr/>
        <a:lstStyle/>
        <a:p>
          <a:endParaRPr lang="it-IT" sz="2000"/>
        </a:p>
      </dgm:t>
    </dgm:pt>
    <dgm:pt modelId="{B2AD0D70-D56B-4F6D-B1AF-D713BE38C676}" type="sibTrans" cxnId="{6FD3CBBC-BABD-4D16-BD85-BF7D4FAB7903}">
      <dgm:prSet/>
      <dgm:spPr/>
      <dgm:t>
        <a:bodyPr/>
        <a:lstStyle/>
        <a:p>
          <a:endParaRPr lang="it-IT" sz="2000"/>
        </a:p>
      </dgm:t>
    </dgm:pt>
    <dgm:pt modelId="{37F0F826-3017-4C7F-896D-FAF016C6B04E}">
      <dgm:prSet custT="1"/>
      <dgm:spPr/>
      <dgm:t>
        <a:bodyPr/>
        <a:lstStyle/>
        <a:p>
          <a:r>
            <a:rPr lang="it-IT" sz="4000" b="1" dirty="0">
              <a:latin typeface="Arial" panose="020B0604020202020204" pitchFamily="34" charset="0"/>
              <a:cs typeface="Arial" panose="020B0604020202020204" pitchFamily="34" charset="0"/>
            </a:rPr>
            <a:t>624</a:t>
          </a:r>
          <a:r>
            <a:rPr lang="it-IT" sz="1600"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Miliardi valore produzione </a:t>
          </a:r>
          <a:r>
            <a:rPr lang="it-IT" sz="3600" dirty="0">
              <a:latin typeface="Arial" panose="020B0604020202020204" pitchFamily="34" charset="0"/>
              <a:cs typeface="Arial" panose="020B0604020202020204" pitchFamily="34" charset="0"/>
            </a:rPr>
            <a:t>2023</a:t>
          </a:r>
        </a:p>
      </dgm:t>
    </dgm:pt>
    <dgm:pt modelId="{A6D598B1-5E54-484F-9B44-685A3CF6CAF6}" type="parTrans" cxnId="{1405AB78-46F9-42FA-85DE-3578B4935F8A}">
      <dgm:prSet/>
      <dgm:spPr/>
      <dgm:t>
        <a:bodyPr/>
        <a:lstStyle/>
        <a:p>
          <a:endParaRPr lang="it-IT"/>
        </a:p>
      </dgm:t>
    </dgm:pt>
    <dgm:pt modelId="{F0CD8B00-AD40-4D58-9279-5FC52EF4C87E}" type="sibTrans" cxnId="{1405AB78-46F9-42FA-85DE-3578B4935F8A}">
      <dgm:prSet/>
      <dgm:spPr/>
      <dgm:t>
        <a:bodyPr/>
        <a:lstStyle/>
        <a:p>
          <a:endParaRPr lang="it-IT"/>
        </a:p>
      </dgm:t>
    </dgm:pt>
    <dgm:pt modelId="{BFDD99B9-A273-461B-86C7-5DE95960B0E2}">
      <dgm:prSet phldrT="[Testo]" custT="1"/>
      <dgm:spPr/>
      <dgm:t>
        <a:bodyPr/>
        <a:lstStyle/>
        <a:p>
          <a:r>
            <a:rPr lang="it-IT" sz="4000" b="1" dirty="0">
              <a:latin typeface="Arial" panose="020B0604020202020204" pitchFamily="34" charset="0"/>
              <a:cs typeface="Arial" panose="020B0604020202020204" pitchFamily="34" charset="0"/>
            </a:rPr>
            <a:t>580</a:t>
          </a:r>
          <a:r>
            <a:rPr lang="it-IT" sz="2000" dirty="0">
              <a:latin typeface="Arial" panose="020B0604020202020204" pitchFamily="34" charset="0"/>
              <a:cs typeface="Arial" panose="020B0604020202020204" pitchFamily="34" charset="0"/>
            </a:rPr>
            <a:t> Miliardi valore produzione </a:t>
          </a:r>
          <a:r>
            <a:rPr lang="it-IT" sz="3600" dirty="0">
              <a:latin typeface="Arial" panose="020B0604020202020204" pitchFamily="34" charset="0"/>
              <a:cs typeface="Arial" panose="020B0604020202020204" pitchFamily="34" charset="0"/>
            </a:rPr>
            <a:t>2022</a:t>
          </a:r>
        </a:p>
      </dgm:t>
    </dgm:pt>
    <dgm:pt modelId="{EAEF77FD-536E-4B11-BE49-E97AF3D1A948}" type="parTrans" cxnId="{1D3AE573-713D-4432-ABBF-F864B4E22083}">
      <dgm:prSet/>
      <dgm:spPr/>
      <dgm:t>
        <a:bodyPr/>
        <a:lstStyle/>
        <a:p>
          <a:endParaRPr lang="it-IT"/>
        </a:p>
      </dgm:t>
    </dgm:pt>
    <dgm:pt modelId="{ACBE4EAC-76E6-4137-A3C9-04FF765740EC}" type="sibTrans" cxnId="{1D3AE573-713D-4432-ABBF-F864B4E22083}">
      <dgm:prSet/>
      <dgm:spPr/>
      <dgm:t>
        <a:bodyPr/>
        <a:lstStyle/>
        <a:p>
          <a:endParaRPr lang="it-IT"/>
        </a:p>
      </dgm:t>
    </dgm:pt>
    <dgm:pt modelId="{63E85D8B-3A23-482D-A398-3AFE5927600B}" type="pres">
      <dgm:prSet presAssocID="{66095570-4FA6-4FDF-BC12-1608CECDC73A}" presName="CompostProcess" presStyleCnt="0">
        <dgm:presLayoutVars>
          <dgm:dir/>
          <dgm:resizeHandles val="exact"/>
        </dgm:presLayoutVars>
      </dgm:prSet>
      <dgm:spPr/>
      <dgm:t>
        <a:bodyPr/>
        <a:lstStyle/>
        <a:p>
          <a:endParaRPr lang="it-IT"/>
        </a:p>
      </dgm:t>
    </dgm:pt>
    <dgm:pt modelId="{5ACE93AD-49ED-4220-82A5-BAA29E13331A}" type="pres">
      <dgm:prSet presAssocID="{66095570-4FA6-4FDF-BC12-1608CECDC73A}" presName="arrow" presStyleLbl="bgShp" presStyleIdx="0" presStyleCnt="1" custScaleX="132094" custScaleY="112280" custLinFactNeighborX="-2674" custLinFactNeighborY="4247"/>
      <dgm:spPr/>
    </dgm:pt>
    <dgm:pt modelId="{4778690C-65F9-4832-9E07-57CF95502FC8}" type="pres">
      <dgm:prSet presAssocID="{66095570-4FA6-4FDF-BC12-1608CECDC73A}" presName="linearProcess" presStyleCnt="0"/>
      <dgm:spPr/>
    </dgm:pt>
    <dgm:pt modelId="{FBB769A6-6E07-4ADC-A24A-37EAB87CE8D3}" type="pres">
      <dgm:prSet presAssocID="{C272F1C6-6841-4990-AAA8-42EC3FE0E588}" presName="textNode" presStyleLbl="node1" presStyleIdx="0" presStyleCnt="3" custScaleX="67011" custScaleY="117440" custLinFactNeighborX="15983" custLinFactNeighborY="-908">
        <dgm:presLayoutVars>
          <dgm:bulletEnabled val="1"/>
        </dgm:presLayoutVars>
      </dgm:prSet>
      <dgm:spPr/>
      <dgm:t>
        <a:bodyPr/>
        <a:lstStyle/>
        <a:p>
          <a:endParaRPr lang="it-IT"/>
        </a:p>
      </dgm:t>
    </dgm:pt>
    <dgm:pt modelId="{8E2313EC-32E3-42E7-9F74-A83F4106E82A}" type="pres">
      <dgm:prSet presAssocID="{B2AD0D70-D56B-4F6D-B1AF-D713BE38C676}" presName="sibTrans" presStyleCnt="0"/>
      <dgm:spPr/>
    </dgm:pt>
    <dgm:pt modelId="{970967DC-ADBC-4D77-8B41-237B1E7DE480}" type="pres">
      <dgm:prSet presAssocID="{37F0F826-3017-4C7F-896D-FAF016C6B04E}" presName="textNode" presStyleLbl="node1" presStyleIdx="1" presStyleCnt="3" custScaleX="67397" custScaleY="111875" custLinFactX="61180" custLinFactNeighborX="100000" custLinFactNeighborY="-1170">
        <dgm:presLayoutVars>
          <dgm:bulletEnabled val="1"/>
        </dgm:presLayoutVars>
      </dgm:prSet>
      <dgm:spPr/>
      <dgm:t>
        <a:bodyPr/>
        <a:lstStyle/>
        <a:p>
          <a:endParaRPr lang="it-IT"/>
        </a:p>
      </dgm:t>
    </dgm:pt>
    <dgm:pt modelId="{FEEE06F2-61C6-46A0-B988-9097840514E3}" type="pres">
      <dgm:prSet presAssocID="{F0CD8B00-AD40-4D58-9279-5FC52EF4C87E}" presName="sibTrans" presStyleCnt="0"/>
      <dgm:spPr/>
    </dgm:pt>
    <dgm:pt modelId="{C1752EB1-83B2-4C8C-B93B-1C2BDF47969A}" type="pres">
      <dgm:prSet presAssocID="{BFDD99B9-A273-461B-86C7-5DE95960B0E2}" presName="textNode" presStyleLbl="node1" presStyleIdx="2" presStyleCnt="3" custScaleX="66802" custScaleY="116752" custLinFactX="-69934" custLinFactNeighborX="-100000" custLinFactNeighborY="256">
        <dgm:presLayoutVars>
          <dgm:bulletEnabled val="1"/>
        </dgm:presLayoutVars>
      </dgm:prSet>
      <dgm:spPr>
        <a:prstGeom prst="roundRect">
          <a:avLst/>
        </a:prstGeom>
      </dgm:spPr>
      <dgm:t>
        <a:bodyPr/>
        <a:lstStyle/>
        <a:p>
          <a:endParaRPr lang="it-IT"/>
        </a:p>
      </dgm:t>
    </dgm:pt>
  </dgm:ptLst>
  <dgm:cxnLst>
    <dgm:cxn modelId="{1D3AE573-713D-4432-ABBF-F864B4E22083}" srcId="{66095570-4FA6-4FDF-BC12-1608CECDC73A}" destId="{BFDD99B9-A273-461B-86C7-5DE95960B0E2}" srcOrd="2" destOrd="0" parTransId="{EAEF77FD-536E-4B11-BE49-E97AF3D1A948}" sibTransId="{ACBE4EAC-76E6-4137-A3C9-04FF765740EC}"/>
    <dgm:cxn modelId="{FAAEACFE-E9B6-48E7-8D1C-BC1D5E2D2D6F}" type="presOf" srcId="{66095570-4FA6-4FDF-BC12-1608CECDC73A}" destId="{63E85D8B-3A23-482D-A398-3AFE5927600B}" srcOrd="0" destOrd="0" presId="urn:microsoft.com/office/officeart/2005/8/layout/hProcess9"/>
    <dgm:cxn modelId="{F37D3648-0145-4CDA-8E13-6DDBD3F3144C}" type="presOf" srcId="{BFDD99B9-A273-461B-86C7-5DE95960B0E2}" destId="{C1752EB1-83B2-4C8C-B93B-1C2BDF47969A}" srcOrd="0" destOrd="0" presId="urn:microsoft.com/office/officeart/2005/8/layout/hProcess9"/>
    <dgm:cxn modelId="{8DFA8B4F-8959-4E0B-B842-F36F1F3F7FF6}" type="presOf" srcId="{37F0F826-3017-4C7F-896D-FAF016C6B04E}" destId="{970967DC-ADBC-4D77-8B41-237B1E7DE480}" srcOrd="0" destOrd="0" presId="urn:microsoft.com/office/officeart/2005/8/layout/hProcess9"/>
    <dgm:cxn modelId="{1405AB78-46F9-42FA-85DE-3578B4935F8A}" srcId="{66095570-4FA6-4FDF-BC12-1608CECDC73A}" destId="{37F0F826-3017-4C7F-896D-FAF016C6B04E}" srcOrd="1" destOrd="0" parTransId="{A6D598B1-5E54-484F-9B44-685A3CF6CAF6}" sibTransId="{F0CD8B00-AD40-4D58-9279-5FC52EF4C87E}"/>
    <dgm:cxn modelId="{53A8F80D-1371-42CF-8477-BE27F6116F5B}" type="presOf" srcId="{C272F1C6-6841-4990-AAA8-42EC3FE0E588}" destId="{FBB769A6-6E07-4ADC-A24A-37EAB87CE8D3}" srcOrd="0" destOrd="0" presId="urn:microsoft.com/office/officeart/2005/8/layout/hProcess9"/>
    <dgm:cxn modelId="{6FD3CBBC-BABD-4D16-BD85-BF7D4FAB7903}" srcId="{66095570-4FA6-4FDF-BC12-1608CECDC73A}" destId="{C272F1C6-6841-4990-AAA8-42EC3FE0E588}" srcOrd="0" destOrd="0" parTransId="{3ADA9268-341B-4365-96DD-89E70622A8BE}" sibTransId="{B2AD0D70-D56B-4F6D-B1AF-D713BE38C676}"/>
    <dgm:cxn modelId="{12CC8705-40B3-401B-AE7A-AD81E8F997EA}" type="presParOf" srcId="{63E85D8B-3A23-482D-A398-3AFE5927600B}" destId="{5ACE93AD-49ED-4220-82A5-BAA29E13331A}" srcOrd="0" destOrd="0" presId="urn:microsoft.com/office/officeart/2005/8/layout/hProcess9"/>
    <dgm:cxn modelId="{0B30CC01-9D9E-4286-AC45-BB611A2232E1}" type="presParOf" srcId="{63E85D8B-3A23-482D-A398-3AFE5927600B}" destId="{4778690C-65F9-4832-9E07-57CF95502FC8}" srcOrd="1" destOrd="0" presId="urn:microsoft.com/office/officeart/2005/8/layout/hProcess9"/>
    <dgm:cxn modelId="{B0F78E18-D286-4F49-AA08-F53B6ADCA4E9}" type="presParOf" srcId="{4778690C-65F9-4832-9E07-57CF95502FC8}" destId="{FBB769A6-6E07-4ADC-A24A-37EAB87CE8D3}" srcOrd="0" destOrd="0" presId="urn:microsoft.com/office/officeart/2005/8/layout/hProcess9"/>
    <dgm:cxn modelId="{E1E12D12-0F89-4396-AD9B-E4D3D3E8C1C6}" type="presParOf" srcId="{4778690C-65F9-4832-9E07-57CF95502FC8}" destId="{8E2313EC-32E3-42E7-9F74-A83F4106E82A}" srcOrd="1" destOrd="0" presId="urn:microsoft.com/office/officeart/2005/8/layout/hProcess9"/>
    <dgm:cxn modelId="{C6EBC0EA-DAC3-4192-AEF1-53105764BD6A}" type="presParOf" srcId="{4778690C-65F9-4832-9E07-57CF95502FC8}" destId="{970967DC-ADBC-4D77-8B41-237B1E7DE480}" srcOrd="2" destOrd="0" presId="urn:microsoft.com/office/officeart/2005/8/layout/hProcess9"/>
    <dgm:cxn modelId="{B9393ABD-30C8-40F9-B078-E8581A97177F}" type="presParOf" srcId="{4778690C-65F9-4832-9E07-57CF95502FC8}" destId="{FEEE06F2-61C6-46A0-B988-9097840514E3}" srcOrd="3" destOrd="0" presId="urn:microsoft.com/office/officeart/2005/8/layout/hProcess9"/>
    <dgm:cxn modelId="{C60036ED-3059-42C5-90F7-30BBB46D5863}" type="presParOf" srcId="{4778690C-65F9-4832-9E07-57CF95502FC8}" destId="{C1752EB1-83B2-4C8C-B93B-1C2BDF47969A}" srcOrd="4"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93AD-49ED-4220-82A5-BAA29E13331A}">
      <dsp:nvSpPr>
        <dsp:cNvPr id="0" name=""/>
        <dsp:cNvSpPr/>
      </dsp:nvSpPr>
      <dsp:spPr>
        <a:xfrm>
          <a:off x="-496302" y="-173288"/>
          <a:ext cx="9075770" cy="31688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769A6-6E07-4ADC-A24A-37EAB87CE8D3}">
      <dsp:nvSpPr>
        <dsp:cNvPr id="0" name=""/>
        <dsp:cNvSpPr/>
      </dsp:nvSpPr>
      <dsp:spPr>
        <a:xfrm>
          <a:off x="30479" y="737993"/>
          <a:ext cx="2569262" cy="1325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b="1" kern="1200" dirty="0">
              <a:latin typeface="Arial" panose="020B0604020202020204" pitchFamily="34" charset="0"/>
              <a:cs typeface="Arial" panose="020B0604020202020204" pitchFamily="34" charset="0"/>
            </a:rPr>
            <a:t>498</a:t>
          </a:r>
          <a:r>
            <a:rPr lang="it-IT" sz="4000" kern="1200" dirty="0">
              <a:latin typeface="Arial" panose="020B0604020202020204" pitchFamily="34" charset="0"/>
              <a:cs typeface="Arial" panose="020B0604020202020204" pitchFamily="34" charset="0"/>
            </a:rPr>
            <a:t> </a:t>
          </a:r>
          <a:r>
            <a:rPr lang="it-IT" sz="2000" kern="1200" dirty="0">
              <a:latin typeface="Arial" panose="020B0604020202020204" pitchFamily="34" charset="0"/>
              <a:cs typeface="Arial" panose="020B0604020202020204" pitchFamily="34" charset="0"/>
            </a:rPr>
            <a:t>Miliardi valore produzione </a:t>
          </a:r>
          <a:r>
            <a:rPr lang="it-IT" sz="3600" kern="1200" dirty="0">
              <a:latin typeface="Arial" panose="020B0604020202020204" pitchFamily="34" charset="0"/>
              <a:cs typeface="Arial" panose="020B0604020202020204" pitchFamily="34" charset="0"/>
            </a:rPr>
            <a:t>2021</a:t>
          </a:r>
        </a:p>
      </dsp:txBody>
      <dsp:txXfrm>
        <a:off x="95199" y="802713"/>
        <a:ext cx="2439822" cy="1196357"/>
      </dsp:txXfrm>
    </dsp:sp>
    <dsp:sp modelId="{970967DC-ADBC-4D77-8B41-237B1E7DE480}">
      <dsp:nvSpPr>
        <dsp:cNvPr id="0" name=""/>
        <dsp:cNvSpPr/>
      </dsp:nvSpPr>
      <dsp:spPr>
        <a:xfrm>
          <a:off x="5282333" y="766448"/>
          <a:ext cx="2584062" cy="126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b="1" kern="1200" dirty="0">
              <a:latin typeface="Arial" panose="020B0604020202020204" pitchFamily="34" charset="0"/>
              <a:cs typeface="Arial" panose="020B0604020202020204" pitchFamily="34" charset="0"/>
            </a:rPr>
            <a:t>624</a:t>
          </a:r>
          <a:r>
            <a:rPr lang="it-IT" sz="1600" kern="1200" dirty="0">
              <a:latin typeface="Arial" panose="020B0604020202020204" pitchFamily="34" charset="0"/>
              <a:cs typeface="Arial" panose="020B0604020202020204" pitchFamily="34" charset="0"/>
            </a:rPr>
            <a:t> </a:t>
          </a:r>
          <a:r>
            <a:rPr lang="it-IT" sz="2000" kern="1200" dirty="0">
              <a:latin typeface="Arial" panose="020B0604020202020204" pitchFamily="34" charset="0"/>
              <a:cs typeface="Arial" panose="020B0604020202020204" pitchFamily="34" charset="0"/>
            </a:rPr>
            <a:t>Miliardi valore produzione </a:t>
          </a:r>
          <a:r>
            <a:rPr lang="it-IT" sz="3600" kern="1200" dirty="0">
              <a:latin typeface="Arial" panose="020B0604020202020204" pitchFamily="34" charset="0"/>
              <a:cs typeface="Arial" panose="020B0604020202020204" pitchFamily="34" charset="0"/>
            </a:rPr>
            <a:t>2023</a:t>
          </a:r>
        </a:p>
      </dsp:txBody>
      <dsp:txXfrm>
        <a:off x="5343986" y="828101"/>
        <a:ext cx="2460756" cy="1139666"/>
      </dsp:txXfrm>
    </dsp:sp>
    <dsp:sp modelId="{C1752EB1-83B2-4C8C-B93B-1C2BDF47969A}">
      <dsp:nvSpPr>
        <dsp:cNvPr id="0" name=""/>
        <dsp:cNvSpPr/>
      </dsp:nvSpPr>
      <dsp:spPr>
        <a:xfrm>
          <a:off x="2656287" y="755017"/>
          <a:ext cx="2561249" cy="13180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it-IT" sz="4000" b="1" kern="1200" dirty="0">
              <a:latin typeface="Arial" panose="020B0604020202020204" pitchFamily="34" charset="0"/>
              <a:cs typeface="Arial" panose="020B0604020202020204" pitchFamily="34" charset="0"/>
            </a:rPr>
            <a:t>580</a:t>
          </a:r>
          <a:r>
            <a:rPr lang="it-IT" sz="2000" kern="1200" dirty="0">
              <a:latin typeface="Arial" panose="020B0604020202020204" pitchFamily="34" charset="0"/>
              <a:cs typeface="Arial" panose="020B0604020202020204" pitchFamily="34" charset="0"/>
            </a:rPr>
            <a:t> Miliardi valore produzione </a:t>
          </a:r>
          <a:r>
            <a:rPr lang="it-IT" sz="3600" kern="1200" dirty="0">
              <a:latin typeface="Arial" panose="020B0604020202020204" pitchFamily="34" charset="0"/>
              <a:cs typeface="Arial" panose="020B0604020202020204" pitchFamily="34" charset="0"/>
            </a:rPr>
            <a:t>2022</a:t>
          </a:r>
        </a:p>
      </dsp:txBody>
      <dsp:txXfrm>
        <a:off x="2720628" y="819358"/>
        <a:ext cx="2432567" cy="11893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endParaRPr lang="it-IT"/>
          </a:p>
        </p:txBody>
      </p:sp>
      <p:sp>
        <p:nvSpPr>
          <p:cNvPr id="4" name="Segnaposto piè di pagina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35074E7E-F925-4756-817A-54329149CB79}" type="slidenum">
              <a:rPr lang="it-IT" smtClean="0"/>
              <a:t>‹N›</a:t>
            </a:fld>
            <a:endParaRPr lang="it-IT"/>
          </a:p>
        </p:txBody>
      </p:sp>
    </p:spTree>
    <p:extLst>
      <p:ext uri="{BB962C8B-B14F-4D97-AF65-F5344CB8AC3E}">
        <p14:creationId xmlns:p14="http://schemas.microsoft.com/office/powerpoint/2010/main" val="88366160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52ABFE7C-6AE9-4FCE-8792-92270E2276B2}" type="slidenum">
              <a:rPr lang="it-IT" smtClean="0"/>
              <a:t>‹N›</a:t>
            </a:fld>
            <a:endParaRPr lang="it-IT"/>
          </a:p>
        </p:txBody>
      </p:sp>
    </p:spTree>
    <p:extLst>
      <p:ext uri="{BB962C8B-B14F-4D97-AF65-F5344CB8AC3E}">
        <p14:creationId xmlns:p14="http://schemas.microsoft.com/office/powerpoint/2010/main" val="3001893942"/>
      </p:ext>
    </p:extLst>
  </p:cSld>
  <p:clrMap bg1="lt1" tx1="dk1" bg2="lt2" tx2="dk2" accent1="accent1" accent2="accent2" accent3="accent3" accent4="accent4" accent5="accent5" accent6="accent6" hlink="hlink" folHlink="folHlink"/>
  <p:hf hdr="0" ftr="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2ABFE7C-6AE9-4FCE-8792-92270E2276B2}" type="slidenum">
              <a:rPr lang="it-IT" smtClean="0"/>
              <a:t>0</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1530678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questo scenario di grande incertezza, il settore delle costruzioni potrà, ancora una volta ricoprire un ruolo decisivo per la crescita del nostro Paese attraverso il superamento delle grandi sfide come:</a:t>
            </a:r>
          </a:p>
          <a:p>
            <a:pPr marL="171450" indent="-171450">
              <a:buFont typeface="Arial" panose="020B0604020202020204" pitchFamily="34" charset="0"/>
              <a:buChar char="•"/>
            </a:pPr>
            <a:r>
              <a:rPr lang="it-IT" dirty="0"/>
              <a:t>Il tema degli incentivi fiscali</a:t>
            </a:r>
          </a:p>
          <a:p>
            <a:pPr marL="171450" indent="-171450">
              <a:buFont typeface="Arial" panose="020B0604020202020204" pitchFamily="34" charset="0"/>
              <a:buChar char="•"/>
            </a:pPr>
            <a:r>
              <a:rPr lang="it-IT" dirty="0"/>
              <a:t>Il Green Deal 2050</a:t>
            </a:r>
          </a:p>
          <a:p>
            <a:pPr marL="171450" indent="-171450">
              <a:buFont typeface="Arial" panose="020B0604020202020204" pitchFamily="34" charset="0"/>
              <a:buChar char="•"/>
            </a:pPr>
            <a:r>
              <a:rPr lang="it-IT" dirty="0"/>
              <a:t>L’attuazione delle opere del PNRR</a:t>
            </a:r>
          </a:p>
          <a:p>
            <a:pPr marL="171450" indent="-171450">
              <a:buFont typeface="Arial" panose="020B0604020202020204" pitchFamily="34" charset="0"/>
              <a:buChar char="•"/>
            </a:pPr>
            <a:r>
              <a:rPr lang="it-IT" dirty="0"/>
              <a:t>L’Innovazione e la digitalizzazione</a:t>
            </a:r>
          </a:p>
        </p:txBody>
      </p:sp>
      <p:sp>
        <p:nvSpPr>
          <p:cNvPr id="4" name="Segnaposto numero diapositiva 3"/>
          <p:cNvSpPr>
            <a:spLocks noGrp="1"/>
          </p:cNvSpPr>
          <p:nvPr>
            <p:ph type="sldNum" sz="quarter" idx="5"/>
          </p:nvPr>
        </p:nvSpPr>
        <p:spPr/>
        <p:txBody>
          <a:bodyPr/>
          <a:lstStyle/>
          <a:p>
            <a:fld id="{52ABFE7C-6AE9-4FCE-8792-92270E2276B2}" type="slidenum">
              <a:rPr lang="it-IT" smtClean="0"/>
              <a:t>10</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83568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guardando al futuro chiediamo la messa in campo di un grande piano di riqualificazione sismica ed energetica dello stock immobiliare del Paese, in vista del direttiva Green Deal 2050</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Proprio per questo occorre una strategia di lungo periodo di almeno 10-15 anni, che preveda un’aliquota fiscale del 70%-80% e un sistema della cessione del credito per incapienti.</a:t>
            </a:r>
          </a:p>
          <a:p>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11</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234329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guardando al futuro chiediamo la messa in campo di un grande piano di riqualificazione sismica ed energetica dello stock immobiliare del Paese, in vista del direttiva Green Deal 2050</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Proprio per questo occorre una strategia di lungo periodo di almeno 10-15 anni, che preveda un’aliquota fiscale del 70%-80% e un sistema della cessione del credito per incapienti.</a:t>
            </a:r>
          </a:p>
          <a:p>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13</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2343296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14</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163094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guardando al futuro chiediamo la messa in campo di un grande piano di riqualificazione sismica ed energetica dello stock immobiliare del Paese, in vista del direttiva Green Deal 2050</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Proprio per questo occorre una strategia di lungo periodo di almeno 10-15 anni, che preveda un’aliquota fiscale del 70%-80% e un sistema della cessione del credito per incapienti.</a:t>
            </a:r>
          </a:p>
          <a:p>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15</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127819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Il patrimonio immobiliare residenziale italiano è molto-vecchio, con il </a:t>
            </a:r>
            <a:r>
              <a:rPr lang="it-IT" sz="1800" b="1" dirty="0">
                <a:effectLst/>
                <a:latin typeface="Calibri" panose="020F0502020204030204" pitchFamily="34" charset="0"/>
                <a:ea typeface="Calibri" panose="020F0502020204030204" pitchFamily="34" charset="0"/>
                <a:cs typeface="Calibri" panose="020F0502020204030204" pitchFamily="34" charset="0"/>
              </a:rPr>
              <a:t>74,1% realizzato prima dell'entrata in vigore della normativa sul risparmio energetico</a:t>
            </a:r>
            <a:r>
              <a:rPr lang="it-IT"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it-IT" sz="1800" b="1" dirty="0">
                <a:effectLst/>
                <a:latin typeface="Calibri" panose="020F0502020204030204" pitchFamily="34" charset="0"/>
                <a:ea typeface="Calibri" panose="020F0502020204030204" pitchFamily="34" charset="0"/>
                <a:cs typeface="Calibri" panose="020F0502020204030204" pitchFamily="34" charset="0"/>
              </a:rPr>
              <a:t>Su 12,2 milioni di edifici residenziali, circa 9 milioni rientrano nelle classi più energivore (E, F e G), che corrispondono a circa il 73% del patrimonio immobiliare residenziale.</a:t>
            </a:r>
            <a:endParaRPr lang="it-IT" sz="1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In merito al settore non residenziale, su circa 1,35 milioni di edifici, il 55%, pari a circa 743.000 edifici, ricade nelle classi più energivore (E, F, G).</a:t>
            </a: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La distribuzione della classificazione energetica è effettuata dall’ENEA mediante l’elaborazione dei dati riguardanti gli APE (Attestati di Prestazione Energetica) presenti nella banca dati SIAPE.</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Calibri" panose="020F0502020204030204" pitchFamily="34" charset="0"/>
              </a:rPr>
              <a:t>Nel grafico seguente vengono riportate le distribuzioni degli APE nelle differenti classi energetiche al 11/4/2023, nel settore residenziale.</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Arial" panose="020B0604020202020204" pitchFamily="34" charset="0"/>
              </a:rPr>
              <a:t>Di fronte a tale scenario, la riqualificazione degli edifici diviene un’assoluta priorità.</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it-IT" sz="1800" dirty="0">
                <a:effectLst/>
                <a:latin typeface="Calibri" panose="020F0502020204030204" pitchFamily="34" charset="0"/>
                <a:ea typeface="Calibri" panose="020F0502020204030204" pitchFamily="34" charset="0"/>
                <a:cs typeface="Arial" panose="020B0604020202020204" pitchFamily="34" charset="0"/>
              </a:rPr>
              <a:t>Non è difficile comprendere le ragioni per cui la Commissione europea ha posto come obiettivo comune a tutti gli Stati membri nel 2050, </a:t>
            </a:r>
            <a:r>
              <a:rPr lang="it-IT" sz="1800" b="1" dirty="0">
                <a:effectLst/>
                <a:latin typeface="Calibri" panose="020F0502020204030204" pitchFamily="34" charset="0"/>
                <a:ea typeface="Calibri" panose="020F0502020204030204" pitchFamily="34" charset="0"/>
                <a:cs typeface="Arial" panose="020B0604020202020204" pitchFamily="34" charset="0"/>
              </a:rPr>
              <a:t>la completa decarbonizzazione degli edifici, residenziali e non</a:t>
            </a:r>
            <a:r>
              <a:rPr lang="it-IT" sz="1800" dirty="0">
                <a:effectLst/>
                <a:latin typeface="Calibri" panose="020F0502020204030204" pitchFamily="34" charset="0"/>
                <a:ea typeface="Calibri" panose="020F0502020204030204" pitchFamily="34" charset="0"/>
                <a:cs typeface="Arial" panose="020B0604020202020204" pitchFamily="34" charset="0"/>
              </a:rPr>
              <a:t>. Tale risultato non potrà che essere raggiunto aumentando l’efficienza energetica negli usi finali e cambiando il mix di fonti energetiche utilizzate, con l’incremento di quelle rinnovabili.</a:t>
            </a:r>
          </a:p>
          <a:p>
            <a:pPr algn="just">
              <a:lnSpc>
                <a:spcPct val="107000"/>
              </a:lnSpc>
              <a:spcAft>
                <a:spcPts val="800"/>
              </a:spcAft>
            </a:pPr>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16</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1387312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Come sappiamo è in corso la revisione della Direttiva sulla prestazione energetica degli edifici (EPBD), un percorso che è iniziato più di un anno fa ed è, ora, in via di definizione, con l’avvio del Trilogo tra Commissione europea, Consiglio e Parlamento europeo.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Calibri" panose="020F0502020204030204" pitchFamily="34" charset="0"/>
              </a:rPr>
              <a:t>Le tappe previste per il raggiungimento dell’obiettivo di decarbonizzazione al 2050, sono molto ambiziose: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u="sng" dirty="0">
                <a:effectLst/>
                <a:latin typeface="Calibri" panose="020F0502020204030204" pitchFamily="34" charset="0"/>
                <a:ea typeface="Calibri" panose="020F0502020204030204" pitchFamily="34" charset="0"/>
                <a:cs typeface="Calibri" panose="020F0502020204030204" pitchFamily="34" charset="0"/>
              </a:rPr>
              <a:t>Il testo della Commissione europea </a:t>
            </a:r>
            <a:r>
              <a:rPr lang="it-IT" sz="1800" dirty="0">
                <a:effectLst/>
                <a:latin typeface="Calibri" panose="020F0502020204030204" pitchFamily="34" charset="0"/>
                <a:ea typeface="Calibri" panose="020F0502020204030204" pitchFamily="34" charset="0"/>
                <a:cs typeface="Calibri" panose="020F0502020204030204" pitchFamily="34" charset="0"/>
              </a:rPr>
              <a:t>prevede la riqualificazione del patrimonio immobiliare più energivoro (classi F e G) al 1/1/2033, e classi determinate con una nuova metodologia di classificazione energetica degli edifici. In base alla nuova classificazione, la nuova classe G corrisponderà al 15% del patrimonio immobiliare nazionale ossia a 1.830.000 immobili residenziali e circa 280.000 immobili non residenziali, mentre la classe A corrisponderà agli edifici a zero emissioni (ZEB). Le classi dalla B alla F dovranno avere una distribuzione uniforme, ovvero un numero di edifici uguali per ogni classe.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r>
              <a:rPr lang="it-IT" sz="1800" dirty="0">
                <a:effectLst/>
                <a:latin typeface="Calibri" panose="020F0502020204030204" pitchFamily="34" charset="0"/>
                <a:ea typeface="Calibri" panose="020F0502020204030204" pitchFamily="34" charset="0"/>
              </a:rPr>
              <a:t>In assenza di una quota significativa di edifici a zero emissioni, per il momento la classe A risulterà priva di edifici. La nuova distribuzione di edifici, elaborata dall’Ance sulla base del testo approvato dal Parlamento europeo, risulterà la seguente.</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it-IT" sz="1800" b="1" dirty="0">
                <a:effectLst/>
                <a:latin typeface="Calibri" panose="020F0502020204030204" pitchFamily="34" charset="0"/>
                <a:ea typeface="Calibri" panose="020F0502020204030204" pitchFamily="34" charset="0"/>
                <a:cs typeface="Arial" panose="020B0604020202020204" pitchFamily="34" charset="0"/>
              </a:rPr>
              <a:t>In base a questa nuova classificazione, gli immobili nelle nuove classi E, F e G risulterebbero pari a oltre 6,6 milioni di immobili, di cui 6 milioni edifici residenziali e 660.000 non residenziali.</a:t>
            </a:r>
          </a:p>
          <a:p>
            <a:pPr algn="just">
              <a:lnSpc>
                <a:spcPct val="107000"/>
              </a:lnSpc>
              <a:spcAft>
                <a:spcPts val="800"/>
              </a:spcAft>
            </a:pPr>
            <a:endParaRPr lang="it-IT" sz="1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it-IT" sz="1800" b="1" u="sng" dirty="0">
                <a:effectLst/>
                <a:latin typeface="Calibri" panose="020F0502020204030204" pitchFamily="34" charset="0"/>
                <a:ea typeface="Calibri" panose="020F0502020204030204" pitchFamily="34" charset="0"/>
                <a:cs typeface="Calibri" panose="020F0502020204030204" pitchFamily="34" charset="0"/>
              </a:rPr>
              <a:t>Il Parlamento Europeo </a:t>
            </a:r>
            <a:r>
              <a:rPr lang="it-IT" sz="1800" b="1" dirty="0">
                <a:effectLst/>
                <a:latin typeface="Calibri" panose="020F0502020204030204" pitchFamily="34" charset="0"/>
                <a:ea typeface="Calibri" panose="020F0502020204030204" pitchFamily="34" charset="0"/>
                <a:cs typeface="Calibri" panose="020F0502020204030204" pitchFamily="34" charset="0"/>
              </a:rPr>
              <a:t>ha invece approvato un testo con una visione più restrittiva, dovranno essere portati in classe D anche gli immobili classificati in classe E: in questo caso, gli immobili da riqualificare sarebbero oltre 6,65 milioni, di cui 6 milioni residenziali entro il 1° gennaio 2033 e 650.000 non residenziali entro il 1° gennaio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rPr>
              <a:t>Occorre inoltre considerare gli immobili per cui la normativa europea ha previsto delle deroghe (edifici utilizzati per meno di quattro mesi all’anno e/o sottoposti a vincoli che ne impediscono un’adeguata riqualificazione).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latin typeface="Calibri" panose="020F0502020204030204" pitchFamily="34" charset="0"/>
                <a:ea typeface="Calibri" panose="020F0502020204030204" pitchFamily="34" charset="0"/>
                <a:cs typeface="Calibri" panose="020F0502020204030204" pitchFamily="34" charset="0"/>
              </a:rPr>
              <a:t>TUTTAVIA </a:t>
            </a:r>
            <a:r>
              <a:rPr lang="it-IT"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Venerdì scorso (13 ottobre) c’è stata la riunione del Trilogo.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Non c’è un testo finale tuttavia sembrerebbe che </a:t>
            </a:r>
            <a:r>
              <a:rPr lang="it-IT" sz="1800" b="1" i="0" u="none" strike="noStrike" baseline="0" dirty="0">
                <a:latin typeface="TimesNewRomanPSMT"/>
              </a:rPr>
              <a:t>la direttiva case green sia stata completamente ridimensionata </a:t>
            </a:r>
            <a:r>
              <a:rPr lang="it-IT" sz="1800" b="0" i="0" u="none" strike="noStrike" baseline="0" dirty="0">
                <a:latin typeface="TimesNewRomanPSMT"/>
              </a:rPr>
              <a:t>dall'ultimo negoziato tra Parlamento, Commissione e Consiglio.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0" i="0" u="none" strike="noStrike" baseline="0" dirty="0">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0" u="none" strike="noStrike" baseline="0" dirty="0">
                <a:latin typeface="TimesNewRomanPSMT"/>
              </a:rPr>
              <a:t>Sostanzialmente il Parlamento ha fatto retromarcia sulle sue posizioni più nette e talvolta irrealistiche, verso </a:t>
            </a:r>
            <a:r>
              <a:rPr lang="it-IT" sz="2800" b="1" i="0" dirty="0">
                <a:solidFill>
                  <a:srgbClr val="666666"/>
                </a:solidFill>
                <a:effectLst/>
                <a:latin typeface="Arial" panose="020B0604020202020204" pitchFamily="34" charset="0"/>
              </a:rPr>
              <a:t>un’impostazione più flessibile, </a:t>
            </a:r>
            <a:r>
              <a:rPr lang="it-IT" sz="1800" b="1" i="0" u="none" strike="noStrike" baseline="0" dirty="0">
                <a:latin typeface="TimesNewRomanPSMT"/>
              </a:rPr>
              <a:t>cancellando dal testo obblighi e tempistiche maggiormente contestate dagli Stati membri.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0" i="0" u="none" strike="noStrike" baseline="0" dirty="0">
              <a:latin typeface="TimesNewRomanPSMT"/>
            </a:endParaRPr>
          </a:p>
          <a:p>
            <a:pPr algn="l"/>
            <a:r>
              <a:rPr lang="it-IT" sz="1800" b="1" i="0" u="none" strike="noStrike" baseline="0" dirty="0">
                <a:latin typeface="TimesNewRomanPSMT"/>
              </a:rPr>
              <a:t>Le </a:t>
            </a:r>
            <a:r>
              <a:rPr lang="it-IT" sz="1800" b="1" i="0" u="sng" strike="noStrike" baseline="0" dirty="0">
                <a:latin typeface="TimesNewRomanPSMT"/>
              </a:rPr>
              <a:t>trattative saranno riprese a dicembre </a:t>
            </a:r>
            <a:r>
              <a:rPr lang="it-IT" sz="1800" b="1" i="0" u="none" strike="noStrike" baseline="0" dirty="0">
                <a:latin typeface="TimesNewRomanPSMT"/>
              </a:rPr>
              <a:t>per affrontare le questioni rimaste aperte e giungere a un accordo finale. </a:t>
            </a:r>
          </a:p>
          <a:p>
            <a:pPr algn="l"/>
            <a:endParaRPr lang="it-IT" sz="1800" b="0" i="0" u="none" strike="noStrike" baseline="0" dirty="0">
              <a:latin typeface="TimesNewRomanPSMT"/>
            </a:endParaRPr>
          </a:p>
          <a:p>
            <a:pPr algn="l"/>
            <a:r>
              <a:rPr lang="it-IT" sz="1800" b="1" i="0" u="none" strike="noStrike" baseline="0" dirty="0">
                <a:latin typeface="TimesNewRomanPSMT"/>
              </a:rPr>
              <a:t>Sulla base del nuovo testo concordato nel trilogo, sembrerebbe che rimarranno in vigore le attuali certificazioni energetiche degli edifici</a:t>
            </a:r>
            <a:r>
              <a:rPr lang="it-IT" sz="1800" b="0" i="0" u="none" strike="noStrike" baseline="0" dirty="0">
                <a:latin typeface="TimesNewRomanPSMT"/>
              </a:rPr>
              <a:t>, mentre </a:t>
            </a:r>
            <a:r>
              <a:rPr lang="it-IT" sz="1800" b="1" i="0" u="none" strike="noStrike" baseline="0" dirty="0">
                <a:latin typeface="TimesNewRomanPSMT"/>
              </a:rPr>
              <a:t>le modalità per la riduzione dei consumi saranno decise in autonomia dagli Stati membri da qui al 2050</a:t>
            </a:r>
            <a:r>
              <a:rPr lang="it-IT" sz="1800" b="0" i="0" u="none" strike="noStrike" baseline="0" dirty="0">
                <a:latin typeface="TimesNewRomanPSMT"/>
              </a:rPr>
              <a:t>. </a:t>
            </a:r>
          </a:p>
          <a:p>
            <a:pPr marL="285750" indent="-285750" algn="l">
              <a:buFont typeface="Arial" panose="020B0604020202020204" pitchFamily="34" charset="0"/>
              <a:buChar char="•"/>
            </a:pPr>
            <a:r>
              <a:rPr lang="it-IT" sz="1800" b="1" i="0" u="none" strike="noStrike" baseline="0" dirty="0">
                <a:latin typeface="TimesNewRomanPSMT"/>
              </a:rPr>
              <a:t>Eliminati i mutui green</a:t>
            </a:r>
          </a:p>
          <a:p>
            <a:pPr marL="285750" indent="-285750" algn="l">
              <a:buFont typeface="Arial" panose="020B0604020202020204" pitchFamily="34" charset="0"/>
              <a:buChar char="•"/>
            </a:pPr>
            <a:r>
              <a:rPr lang="it-IT" sz="1800" b="1" i="0" u="none" strike="noStrike" baseline="0" dirty="0">
                <a:latin typeface="TimesNewRomanPSMT"/>
              </a:rPr>
              <a:t>cancellato l’obbligo di istallare colonnine di ricarica elettrica e di cablare i parcheggi negli edifici residenziali già esistenti</a:t>
            </a:r>
            <a:r>
              <a:rPr lang="it-IT" sz="1800" b="0" i="0" u="none" strike="noStrike" baseline="0" dirty="0">
                <a:latin typeface="TimesNewRomanPSMT"/>
              </a:rPr>
              <a:t>. </a:t>
            </a:r>
          </a:p>
          <a:p>
            <a:pPr algn="l"/>
            <a:endParaRPr lang="it-IT" sz="1800" b="0" i="0" u="none" strike="noStrike" baseline="0" dirty="0">
              <a:latin typeface="TimesNewRomanPSMT"/>
            </a:endParaRPr>
          </a:p>
          <a:p>
            <a:pPr algn="l"/>
            <a:r>
              <a:rPr lang="it-IT" sz="1800" b="1" i="0" u="none" strike="noStrike" baseline="0" dirty="0">
                <a:latin typeface="TimesNewRomanPSMT"/>
              </a:rPr>
              <a:t>Rimane aperta la discussione sull’obbligo di installare pannelli solari su edifici pubblici e non residenziali, e su alcune parti concernenti misure finanziarie e sanzioni</a:t>
            </a:r>
            <a:r>
              <a:rPr lang="it-IT" sz="1800" b="0" i="0" u="none" strike="noStrike" baseline="0" dirty="0">
                <a:latin typeface="TimesNewRomanPSMT"/>
              </a:rPr>
              <a:t>.</a:t>
            </a:r>
            <a:endParaRPr lang="it-IT"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17</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150327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18</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57471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413041-2039-74C3-2FB5-0653689897A9}"/>
            </a:ext>
          </a:extLst>
        </p:cNvPr>
        <p:cNvGrpSpPr/>
        <p:nvPr/>
      </p:nvGrpSpPr>
      <p:grpSpPr>
        <a:xfrm>
          <a:off x="0" y="0"/>
          <a:ext cx="0" cy="0"/>
          <a:chOff x="0" y="0"/>
          <a:chExt cx="0" cy="0"/>
        </a:xfrm>
      </p:grpSpPr>
      <p:sp>
        <p:nvSpPr>
          <p:cNvPr id="2" name="Segnaposto immagine diapositiva 1">
            <a:extLst>
              <a:ext uri="{FF2B5EF4-FFF2-40B4-BE49-F238E27FC236}">
                <a16:creationId xmlns="" xmlns:a16="http://schemas.microsoft.com/office/drawing/2014/main" id="{B2CD5BD3-05FA-311B-8A4E-EDC879C9483E}"/>
              </a:ext>
            </a:extLst>
          </p:cNvPr>
          <p:cNvSpPr>
            <a:spLocks noGrp="1" noRot="1" noChangeAspect="1"/>
          </p:cNvSpPr>
          <p:nvPr>
            <p:ph type="sldImg"/>
          </p:nvPr>
        </p:nvSpPr>
        <p:spPr/>
      </p:sp>
      <p:sp>
        <p:nvSpPr>
          <p:cNvPr id="3" name="Segnaposto note 2">
            <a:extLst>
              <a:ext uri="{FF2B5EF4-FFF2-40B4-BE49-F238E27FC236}">
                <a16:creationId xmlns="" xmlns:a16="http://schemas.microsoft.com/office/drawing/2014/main" id="{75EB3F5A-3ED9-AED8-09B6-C8A7595453E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 xmlns:a16="http://schemas.microsoft.com/office/drawing/2014/main" id="{1F8214DF-5CD1-6128-03E7-AB9B6939BC75}"/>
              </a:ext>
            </a:extLst>
          </p:cNvPr>
          <p:cNvSpPr>
            <a:spLocks noGrp="1"/>
          </p:cNvSpPr>
          <p:nvPr>
            <p:ph type="sldNum" sz="quarter" idx="5"/>
          </p:nvPr>
        </p:nvSpPr>
        <p:spPr/>
        <p:txBody>
          <a:bodyPr/>
          <a:lstStyle/>
          <a:p>
            <a:fld id="{52ABFE7C-6AE9-4FCE-8792-92270E2276B2}" type="slidenum">
              <a:rPr lang="it-IT" smtClean="0"/>
              <a:t>19</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792308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20</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419116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1</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4286280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CA242-A84B-414B-8086-4A48AEB26958}"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26279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1AF51D-F3EA-43F8-AB95-20D2232692AF}" type="slidenum">
              <a:rPr lang="it-IT" smtClean="0"/>
              <a:t>24</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20051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politiche e gli incentivi abbiamo visto che svolgono un ruolo fondamentale nel creare mercato e occupazione per la filiera delle costruzioni ma, se vogliamo che le imprese della filiera possano crescere, essere resilienti e in grado di rispondere alla crescente domanda di sostenibilità ambientale, efficienza e qualità, devono necessariamente digitalizzarsi e innovarsi. Per accompagnarle efficacemente sulla strada dell’innovazione e digitalizzazione FEDERCOSTRUZIONI ha lanciato delle iniziative concrete di supporto alle PMI e alle PPAA attivando, mediante i 6 progetti europei che ha ottenuto, risorse rilevanti ed un ecosistema di innovazione nazionale di eccellenza, con il supporto delle migliori professionalità del mercato e collegato a livello europeo. </a:t>
            </a:r>
          </a:p>
          <a:p>
            <a:endParaRPr lang="it-IT" dirty="0"/>
          </a:p>
          <a:p>
            <a:r>
              <a:rPr lang="it-IT" dirty="0"/>
              <a:t>In dettaglio:</a:t>
            </a:r>
          </a:p>
          <a:p>
            <a:pPr marL="342900" lvl="0" indent="-342900">
              <a:lnSpc>
                <a:spcPct val="115000"/>
              </a:lnSpc>
              <a:buFont typeface="+mj-lt"/>
              <a:buAutoNum type="arabicPeriod"/>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DIGIPLACE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 METADATI per le costruzioni: un’architettura per le piattaforme dati europee e nazionali delle costruzioni</a:t>
            </a:r>
          </a:p>
          <a:p>
            <a:pPr marL="342900" lvl="0" indent="-342900">
              <a:lnSpc>
                <a:spcPct val="115000"/>
              </a:lnSpc>
              <a:buFont typeface="+mj-lt"/>
              <a:buAutoNum type="arabicPeriod"/>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METABUILDING</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PIATTAFORMA DIGITALE per l’accesso a servizi per le PMI e 3,75MEURO di fondi per l’innovazione</a:t>
            </a:r>
          </a:p>
          <a:p>
            <a:pPr marL="342900" lvl="0" indent="-342900">
              <a:lnSpc>
                <a:spcPct val="115000"/>
              </a:lnSpc>
              <a:buFont typeface="+mj-lt"/>
              <a:buAutoNum type="arabicPeriod"/>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METABUILDING LABS</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RETE EUROPEA 12 paesi di Infrastrutture di Test e Servizi di Innovazione per le nuove tecnologie e prodotti per l'involucro edilizio</a:t>
            </a:r>
          </a:p>
          <a:p>
            <a:pPr marL="342900" lvl="0" indent="-342900">
              <a:lnSpc>
                <a:spcPct val="115000"/>
              </a:lnSpc>
              <a:buFont typeface="+mj-lt"/>
              <a:buAutoNum type="arabicPeriod"/>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NEBULA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Creare una rete di CLUSTER Build 4 People collegati alla nuova iniziativa europea Bauhaus</a:t>
            </a:r>
          </a:p>
          <a:p>
            <a:pPr marL="342900" lvl="0" indent="-342900">
              <a:lnSpc>
                <a:spcPct val="115000"/>
              </a:lnSpc>
              <a:buFont typeface="+mj-lt"/>
              <a:buAutoNum type="arabicPeriod"/>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DIHCUBE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il polo italiano per l’innovazione delle costruzioni per accrescere i livelli di digitalizzazione della filiera</a:t>
            </a:r>
          </a:p>
          <a:p>
            <a:pPr marL="342900" lvl="0" indent="-342900">
              <a:lnSpc>
                <a:spcPct val="115000"/>
              </a:lnSpc>
              <a:spcAft>
                <a:spcPts val="1000"/>
              </a:spcAft>
              <a:buFont typeface="+mj-lt"/>
              <a:buAutoNum type="arabicPeriod"/>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CALECHE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Nuovi modelli di ristrutturazione per preservare un patrimonio edilizio vivente ed energeticamente efficiente con approcci e soluzioni compatibili con le regole di conservazione.</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0" dirty="0">
                <a:effectLst/>
                <a:latin typeface="Helvetica" panose="020B0604020202020204" pitchFamily="34" charset="0"/>
                <a:ea typeface="Calibri" panose="020F0502020204030204" pitchFamily="34" charset="0"/>
                <a:cs typeface="Times New Roman" panose="02020603050405020304" pitchFamily="18" charset="0"/>
              </a:rPr>
              <a:t>ECTP</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0" dirty="0">
                <a:effectLst/>
                <a:latin typeface="Helvetica" panose="020B0604020202020204" pitchFamily="34" charset="0"/>
                <a:ea typeface="Calibri" panose="020F0502020204030204" pitchFamily="34" charset="0"/>
                <a:cs typeface="Times New Roman" panose="02020603050405020304" pitchFamily="18" charset="0"/>
              </a:rPr>
              <a:t>Federcostruzioni presidia attivamente in Europa, le aree tecnologiche necessarie a trovare delle risposte costruttive sempre più efficienti e sostenibili, per meglio rispondere alle mutevoli esigenze del mercato e per garantire alle imprese italiane di rimanere competitive. La slide presenta le 8 principali sfide da affrontare con investimenti europei in Ricerca e Innovazione, come identificate da ECTP, la Piattaforma Tecnologica Europea per le Costruzioni della quale Federcostruzioni fa parte.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0" dirty="0">
              <a:effectLst/>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0" dirty="0">
                <a:effectLst/>
                <a:latin typeface="Helvetica" panose="020B0604020202020204" pitchFamily="34" charset="0"/>
                <a:ea typeface="Calibri" panose="020F0502020204030204" pitchFamily="34" charset="0"/>
                <a:cs typeface="Times New Roman" panose="02020603050405020304" pitchFamily="18" charset="0"/>
              </a:rPr>
              <a:t>LE 8 SFIDE:</a:t>
            </a:r>
            <a:endParaRPr lang="it-IT"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Decarbonizzare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l'ambiente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costruito</a:t>
            </a:r>
            <a:r>
              <a:rPr lang="en-US" sz="1200" b="0" dirty="0">
                <a:solidFill>
                  <a:srgbClr val="002060"/>
                </a:solidFill>
                <a:effectLst/>
                <a:latin typeface="Arial" panose="020B0604020202020204" pitchFamily="34" charset="0"/>
                <a:cs typeface="Arial" panose="020B0604020202020204" pitchFamily="34" charset="0"/>
              </a:rPr>
              <a:t>;</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Digitalizzare</a:t>
            </a:r>
            <a:r>
              <a:rPr lang="en-US" sz="1200" b="0" dirty="0">
                <a:solidFill>
                  <a:srgbClr val="002060"/>
                </a:solidFill>
                <a:effectLst/>
                <a:latin typeface="Arial" panose="020B0604020202020204" pitchFamily="34" charset="0"/>
                <a:cs typeface="Arial" panose="020B0604020202020204" pitchFamily="34" charset="0"/>
              </a:rPr>
              <a:t> e </a:t>
            </a:r>
            <a:r>
              <a:rPr lang="en-US" sz="1200" b="0" dirty="0" err="1">
                <a:solidFill>
                  <a:srgbClr val="002060"/>
                </a:solidFill>
                <a:effectLst/>
                <a:latin typeface="Arial" panose="020B0604020202020204" pitchFamily="34" charset="0"/>
                <a:cs typeface="Arial" panose="020B0604020202020204" pitchFamily="34" charset="0"/>
              </a:rPr>
              <a:t>integrare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l'industria</a:t>
            </a:r>
            <a:r>
              <a:rPr lang="en-US" sz="1200" b="0" dirty="0">
                <a:solidFill>
                  <a:srgbClr val="002060"/>
                </a:solidFill>
                <a:effectLst/>
                <a:latin typeface="Arial" panose="020B0604020202020204" pitchFamily="34" charset="0"/>
                <a:cs typeface="Arial" panose="020B0604020202020204" pitchFamily="34" charset="0"/>
              </a:rPr>
              <a:t> delle costruzioni;</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Garantire</a:t>
            </a:r>
            <a:r>
              <a:rPr lang="en-US" sz="1200" b="0" dirty="0">
                <a:solidFill>
                  <a:srgbClr val="002060"/>
                </a:solidFill>
                <a:effectLst/>
                <a:latin typeface="Arial" panose="020B0604020202020204" pitchFamily="34" charset="0"/>
                <a:cs typeface="Arial" panose="020B0604020202020204" pitchFamily="34" charset="0"/>
              </a:rPr>
              <a:t> la </a:t>
            </a:r>
            <a:r>
              <a:rPr lang="en-US" sz="1200" b="0" dirty="0" err="1">
                <a:solidFill>
                  <a:srgbClr val="002060"/>
                </a:solidFill>
                <a:effectLst/>
                <a:latin typeface="Arial" panose="020B0604020202020204" pitchFamily="34" charset="0"/>
                <a:cs typeface="Arial" panose="020B0604020202020204" pitchFamily="34" charset="0"/>
              </a:rPr>
              <a:t>sicurezza</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dei</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cittadini</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contro</a:t>
            </a:r>
            <a:r>
              <a:rPr lang="en-US" sz="1200" b="0" dirty="0">
                <a:solidFill>
                  <a:srgbClr val="002060"/>
                </a:solidFill>
                <a:effectLst/>
                <a:latin typeface="Arial" panose="020B0604020202020204" pitchFamily="34" charset="0"/>
                <a:cs typeface="Arial" panose="020B0604020202020204" pitchFamily="34" charset="0"/>
              </a:rPr>
              <a:t> le </a:t>
            </a:r>
            <a:r>
              <a:rPr lang="en-US" sz="1200" b="0" dirty="0" err="1">
                <a:solidFill>
                  <a:srgbClr val="002060"/>
                </a:solidFill>
                <a:effectLst/>
                <a:latin typeface="Arial" panose="020B0604020202020204" pitchFamily="34" charset="0"/>
                <a:cs typeface="Arial" panose="020B0604020202020204" pitchFamily="34" charset="0"/>
              </a:rPr>
              <a:t>minacce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fisiche</a:t>
            </a:r>
            <a:r>
              <a:rPr lang="en-US" sz="1200" b="0" dirty="0">
                <a:solidFill>
                  <a:srgbClr val="002060"/>
                </a:solidFill>
                <a:effectLst/>
                <a:latin typeface="Arial" panose="020B0604020202020204" pitchFamily="34" charset="0"/>
                <a:cs typeface="Arial" panose="020B0604020202020204" pitchFamily="34" charset="0"/>
              </a:rPr>
              <a:t> e </a:t>
            </a:r>
            <a:r>
              <a:rPr lang="en-US" sz="1200" b="0" dirty="0" err="1">
                <a:solidFill>
                  <a:srgbClr val="002060"/>
                </a:solidFill>
                <a:effectLst/>
                <a:latin typeface="Arial" panose="020B0604020202020204" pitchFamily="34" charset="0"/>
                <a:cs typeface="Arial" panose="020B0604020202020204" pitchFamily="34" charset="0"/>
              </a:rPr>
              <a:t>informatiche</a:t>
            </a:r>
            <a:r>
              <a:rPr lang="en-US" sz="1200" b="0" dirty="0">
                <a:solidFill>
                  <a:srgbClr val="002060"/>
                </a:solidFill>
                <a:effectLst/>
                <a:latin typeface="Arial" panose="020B0604020202020204" pitchFamily="34" charset="0"/>
                <a:cs typeface="Arial" panose="020B0604020202020204" pitchFamily="34" charset="0"/>
              </a:rPr>
              <a:t>;</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Contribuire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alla</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coesione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sociale</a:t>
            </a:r>
            <a:r>
              <a:rPr lang="en-US" sz="1200" b="0" dirty="0">
                <a:solidFill>
                  <a:srgbClr val="002060"/>
                </a:solidFill>
                <a:effectLst/>
                <a:latin typeface="Arial" panose="020B0604020202020204" pitchFamily="34" charset="0"/>
                <a:cs typeface="Arial" panose="020B0604020202020204" pitchFamily="34" charset="0"/>
              </a:rPr>
              <a:t> e al </a:t>
            </a:r>
            <a:r>
              <a:rPr lang="en-US" sz="1200" b="0" dirty="0" err="1">
                <a:solidFill>
                  <a:srgbClr val="002060"/>
                </a:solidFill>
                <a:effectLst/>
                <a:latin typeface="Arial" panose="020B0604020202020204" pitchFamily="34" charset="0"/>
                <a:cs typeface="Arial" panose="020B0604020202020204" pitchFamily="34" charset="0"/>
              </a:rPr>
              <a:t>benessere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dei</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cittadini</a:t>
            </a:r>
            <a:r>
              <a:rPr lang="en-US" sz="1200" b="0" dirty="0">
                <a:solidFill>
                  <a:srgbClr val="002060"/>
                </a:solidFill>
                <a:effectLst/>
                <a:latin typeface="Arial" panose="020B0604020202020204" pitchFamily="34" charset="0"/>
                <a:cs typeface="Arial" panose="020B0604020202020204" pitchFamily="34" charset="0"/>
              </a:rPr>
              <a:t>;</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Affrontare</a:t>
            </a:r>
            <a:r>
              <a:rPr lang="en-US" sz="1200" b="0" dirty="0">
                <a:solidFill>
                  <a:srgbClr val="002060"/>
                </a:solidFill>
                <a:effectLst/>
                <a:latin typeface="Arial" panose="020B0604020202020204" pitchFamily="34" charset="0"/>
                <a:cs typeface="Arial" panose="020B0604020202020204" pitchFamily="34" charset="0"/>
              </a:rPr>
              <a:t> la </a:t>
            </a:r>
            <a:r>
              <a:rPr lang="en-US" sz="1200" b="0" dirty="0" err="1">
                <a:solidFill>
                  <a:srgbClr val="002060"/>
                </a:solidFill>
                <a:effectLst/>
                <a:latin typeface="Arial" panose="020B0604020202020204" pitchFamily="34" charset="0"/>
                <a:cs typeface="Arial" panose="020B0604020202020204" pitchFamily="34" charset="0"/>
              </a:rPr>
              <a:t>carenza</a:t>
            </a:r>
            <a:r>
              <a:rPr lang="en-US" sz="1200" b="0" dirty="0">
                <a:solidFill>
                  <a:srgbClr val="002060"/>
                </a:solidFill>
                <a:effectLst/>
                <a:latin typeface="Arial" panose="020B0604020202020204" pitchFamily="34" charset="0"/>
                <a:cs typeface="Arial" panose="020B0604020202020204" pitchFamily="34" charset="0"/>
              </a:rPr>
              <a:t> di </a:t>
            </a:r>
            <a:r>
              <a:rPr lang="en-US" sz="1200" b="0" dirty="0" err="1">
                <a:solidFill>
                  <a:srgbClr val="002060"/>
                </a:solidFill>
                <a:effectLst/>
                <a:latin typeface="Arial" panose="020B0604020202020204" pitchFamily="34" charset="0"/>
                <a:cs typeface="Arial" panose="020B0604020202020204" pitchFamily="34" charset="0"/>
              </a:rPr>
              <a:t>talenti</a:t>
            </a:r>
            <a:r>
              <a:rPr lang="en-US" sz="1200" b="0" dirty="0">
                <a:solidFill>
                  <a:srgbClr val="002060"/>
                </a:solidFill>
                <a:effectLst/>
                <a:latin typeface="Arial" panose="020B0604020202020204" pitchFamily="34" charset="0"/>
                <a:cs typeface="Arial" panose="020B0604020202020204" pitchFamily="34" charset="0"/>
              </a:rPr>
              <a:t> e </a:t>
            </a:r>
            <a:r>
              <a:rPr lang="en-US" sz="1200" b="0" dirty="0" err="1">
                <a:solidFill>
                  <a:srgbClr val="002060"/>
                </a:solidFill>
                <a:effectLst/>
                <a:latin typeface="Arial" panose="020B0604020202020204" pitchFamily="34" charset="0"/>
                <a:cs typeface="Arial" panose="020B0604020202020204" pitchFamily="34" charset="0"/>
              </a:rPr>
              <a:t>competenze</a:t>
            </a:r>
            <a:r>
              <a:rPr lang="en-US" sz="1200" b="0" dirty="0">
                <a:solidFill>
                  <a:srgbClr val="002060"/>
                </a:solidFill>
                <a:effectLst/>
                <a:latin typeface="Arial" panose="020B0604020202020204" pitchFamily="34" charset="0"/>
                <a:cs typeface="Arial" panose="020B0604020202020204" pitchFamily="34" charset="0"/>
              </a:rPr>
              <a:t>;</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Affrontare</a:t>
            </a:r>
            <a:r>
              <a:rPr lang="en-US" sz="1200" b="0" dirty="0">
                <a:solidFill>
                  <a:srgbClr val="002060"/>
                </a:solidFill>
                <a:effectLst/>
                <a:latin typeface="Arial" panose="020B0604020202020204" pitchFamily="34" charset="0"/>
                <a:cs typeface="Arial" panose="020B0604020202020204" pitchFamily="34" charset="0"/>
              </a:rPr>
              <a:t> il </a:t>
            </a:r>
            <a:r>
              <a:rPr lang="en-US" sz="1200" b="0" dirty="0" err="1">
                <a:solidFill>
                  <a:srgbClr val="002060"/>
                </a:solidFill>
                <a:effectLst/>
                <a:latin typeface="Arial" panose="020B0604020202020204" pitchFamily="34" charset="0"/>
                <a:cs typeface="Arial" panose="020B0604020202020204" pitchFamily="34" charset="0"/>
              </a:rPr>
              <a:t>problema</a:t>
            </a:r>
            <a:r>
              <a:rPr lang="en-US" sz="1200" b="0" dirty="0">
                <a:solidFill>
                  <a:srgbClr val="002060"/>
                </a:solidFill>
                <a:effectLst/>
                <a:latin typeface="Arial" panose="020B0604020202020204" pitchFamily="34" charset="0"/>
                <a:cs typeface="Arial" panose="020B0604020202020204" pitchFamily="34" charset="0"/>
              </a:rPr>
              <a:t> della </a:t>
            </a:r>
            <a:r>
              <a:rPr lang="en-US" sz="1200" b="0" dirty="0" err="1">
                <a:solidFill>
                  <a:srgbClr val="002060"/>
                </a:solidFill>
                <a:effectLst/>
                <a:latin typeface="Arial" panose="020B0604020202020204" pitchFamily="34" charset="0"/>
                <a:cs typeface="Arial" panose="020B0604020202020204" pitchFamily="34" charset="0"/>
              </a:rPr>
              <a:t>sicurezza</a:t>
            </a:r>
            <a:r>
              <a:rPr lang="en-US" sz="1200" b="0" dirty="0">
                <a:solidFill>
                  <a:srgbClr val="002060"/>
                </a:solidFill>
                <a:effectLst/>
                <a:latin typeface="Arial" panose="020B0604020202020204" pitchFamily="34" charset="0"/>
                <a:cs typeface="Arial" panose="020B0604020202020204" pitchFamily="34" charset="0"/>
              </a:rPr>
              <a:t> delle </a:t>
            </a:r>
            <a:r>
              <a:rPr lang="en-US" sz="1200" b="0" dirty="0" err="1">
                <a:solidFill>
                  <a:srgbClr val="002060"/>
                </a:solidFill>
                <a:effectLst/>
                <a:latin typeface="Arial" panose="020B0604020202020204" pitchFamily="34" charset="0"/>
                <a:cs typeface="Arial" panose="020B0604020202020204" pitchFamily="34" charset="0"/>
              </a:rPr>
              <a:t>infrastrutture</a:t>
            </a:r>
            <a:r>
              <a:rPr lang="en-US" sz="1200" b="0" dirty="0">
                <a:solidFill>
                  <a:srgbClr val="002060"/>
                </a:solidFill>
                <a:effectLst/>
                <a:latin typeface="Arial" panose="020B0604020202020204" pitchFamily="34" charset="0"/>
                <a:cs typeface="Arial" panose="020B0604020202020204" pitchFamily="34" charset="0"/>
              </a:rPr>
              <a:t>;</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Conservare</a:t>
            </a:r>
            <a:r>
              <a:rPr lang="en-US" sz="1200" b="0" dirty="0">
                <a:solidFill>
                  <a:srgbClr val="002060"/>
                </a:solidFill>
                <a:effectLst/>
                <a:latin typeface="Arial" panose="020B0604020202020204" pitchFamily="34" charset="0"/>
                <a:cs typeface="Arial" panose="020B0604020202020204" pitchFamily="34" charset="0"/>
              </a:rPr>
              <a:t> e </a:t>
            </a:r>
            <a:r>
              <a:rPr lang="en-US" sz="1200" b="0" dirty="0" err="1">
                <a:solidFill>
                  <a:srgbClr val="002060"/>
                </a:solidFill>
                <a:effectLst/>
                <a:latin typeface="Arial" panose="020B0604020202020204" pitchFamily="34" charset="0"/>
                <a:cs typeface="Arial" panose="020B0604020202020204" pitchFamily="34" charset="0"/>
              </a:rPr>
              <a:t>valorizzare</a:t>
            </a:r>
            <a:r>
              <a:rPr lang="en-US" sz="1200" b="0" dirty="0">
                <a:solidFill>
                  <a:srgbClr val="002060"/>
                </a:solidFill>
                <a:effectLst/>
                <a:latin typeface="Arial" panose="020B0604020202020204" pitchFamily="34" charset="0"/>
                <a:cs typeface="Arial" panose="020B0604020202020204" pitchFamily="34" charset="0"/>
              </a:rPr>
              <a:t> il </a:t>
            </a:r>
            <a:r>
              <a:rPr lang="en-US" sz="1200" b="0" dirty="0" err="1">
                <a:solidFill>
                  <a:srgbClr val="002060"/>
                </a:solidFill>
                <a:effectLst/>
                <a:latin typeface="Arial" panose="020B0604020202020204" pitchFamily="34" charset="0"/>
                <a:cs typeface="Arial" panose="020B0604020202020204" pitchFamily="34" charset="0"/>
              </a:rPr>
              <a:t>patrimonio</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culturale</a:t>
            </a:r>
            <a:r>
              <a:rPr lang="en-US" sz="1200" b="0" dirty="0">
                <a:solidFill>
                  <a:srgbClr val="002060"/>
                </a:solidFill>
                <a:effectLst/>
                <a:latin typeface="Arial" panose="020B0604020202020204" pitchFamily="34" charset="0"/>
                <a:cs typeface="Arial" panose="020B0604020202020204" pitchFamily="34" charset="0"/>
              </a:rPr>
              <a:t>;</a:t>
            </a:r>
          </a:p>
          <a:p>
            <a:pPr marL="266700" indent="-266700">
              <a:lnSpc>
                <a:spcPct val="90000"/>
              </a:lnSpc>
              <a:spcAft>
                <a:spcPts val="1000"/>
              </a:spcAft>
              <a:buFont typeface="+mj-lt"/>
              <a:buAutoNum type="arabicPeriod"/>
            </a:pPr>
            <a:r>
              <a:rPr lang="en-US" sz="1200" b="0" dirty="0" err="1">
                <a:solidFill>
                  <a:srgbClr val="002060"/>
                </a:solidFill>
                <a:effectLst/>
                <a:latin typeface="Arial" panose="020B0604020202020204" pitchFamily="34" charset="0"/>
                <a:cs typeface="Arial" panose="020B0604020202020204" pitchFamily="34" charset="0"/>
              </a:rPr>
              <a:t>Affrontare</a:t>
            </a:r>
            <a:r>
              <a:rPr lang="en-US" sz="1200" b="0" dirty="0">
                <a:solidFill>
                  <a:srgbClr val="002060"/>
                </a:solidFill>
                <a:effectLst/>
                <a:latin typeface="Arial" panose="020B0604020202020204" pitchFamily="34" charset="0"/>
                <a:cs typeface="Arial" panose="020B0604020202020204" pitchFamily="34" charset="0"/>
              </a:rPr>
              <a:t> </a:t>
            </a:r>
            <a:r>
              <a:rPr lang="en-US" sz="1200" b="0" dirty="0" err="1">
                <a:solidFill>
                  <a:srgbClr val="002060"/>
                </a:solidFill>
                <a:effectLst/>
                <a:latin typeface="Arial" panose="020B0604020202020204" pitchFamily="34" charset="0"/>
                <a:cs typeface="Arial" panose="020B0604020202020204" pitchFamily="34" charset="0"/>
              </a:rPr>
              <a:t>l'invecchiamento</a:t>
            </a:r>
            <a:r>
              <a:rPr lang="en-US" sz="1200" b="0" dirty="0">
                <a:solidFill>
                  <a:srgbClr val="002060"/>
                </a:solidFill>
                <a:effectLst/>
                <a:latin typeface="Arial" panose="020B0604020202020204" pitchFamily="34" charset="0"/>
                <a:cs typeface="Arial" panose="020B0604020202020204" pitchFamily="34" charset="0"/>
              </a:rPr>
              <a:t> della </a:t>
            </a:r>
            <a:r>
              <a:rPr lang="en-US" sz="1200" b="0" dirty="0" err="1">
                <a:solidFill>
                  <a:srgbClr val="002060"/>
                </a:solidFill>
                <a:effectLst/>
                <a:latin typeface="Arial" panose="020B0604020202020204" pitchFamily="34" charset="0"/>
                <a:cs typeface="Arial" panose="020B0604020202020204" pitchFamily="34" charset="0"/>
              </a:rPr>
              <a:t>popolazione</a:t>
            </a:r>
            <a:r>
              <a:rPr lang="en-US" sz="1200" b="0" dirty="0">
                <a:solidFill>
                  <a:srgbClr val="002060"/>
                </a:solidFill>
                <a:effectLst/>
                <a:latin typeface="Arial" panose="020B0604020202020204" pitchFamily="34" charset="0"/>
                <a:cs typeface="Arial" panose="020B0604020202020204" pitchFamily="34" charset="0"/>
              </a:rPr>
              <a:t>.</a:t>
            </a:r>
          </a:p>
          <a:p>
            <a:endParaRPr lang="it-IT" dirty="0"/>
          </a:p>
          <a:p>
            <a:endParaRPr lang="it-IT" dirty="0"/>
          </a:p>
          <a:p>
            <a:pPr lvl="0">
              <a:defRPr/>
            </a:pPr>
            <a:r>
              <a:rPr lang="it-IT" sz="1200" b="1" dirty="0">
                <a:solidFill>
                  <a:srgbClr val="002060"/>
                </a:solidFill>
                <a:latin typeface="Arial" panose="020B0604020202020204" pitchFamily="34" charset="0"/>
                <a:cs typeface="Arial" panose="020B0604020202020204" pitchFamily="34" charset="0"/>
              </a:rPr>
              <a:t>L’Intelligenza Artificiale: il WEF identifica 4 aree prioritarie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Già nel 2018 McKinsey identificava l’intelligenza artificiale come la nuova frontiera per le costruzioni. A giugno di quest’anno il World </a:t>
            </a:r>
            <a:r>
              <a:rPr lang="it-IT" sz="1200" kern="1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Forum (WEF) ha pubblicato una scheda nella quale ha identificato 4 aree prioritarie applicative nelle quali l’Intelligenza Artificiale sta rivoluzionando le costruzioni. Ne risulta che la raccolta e l’utilizzo dei dati è di vitale importanza per una maggiore efficienza delle costruzioni. </a:t>
            </a:r>
            <a:r>
              <a:rPr lang="it-IT" sz="1200" b="1" kern="100" dirty="0">
                <a:effectLst/>
                <a:latin typeface="Calibri" panose="020F0502020204030204" pitchFamily="34" charset="0"/>
                <a:ea typeface="Calibri" panose="020F0502020204030204" pitchFamily="34" charset="0"/>
                <a:cs typeface="Times New Roman" panose="02020603050405020304" pitchFamily="18" charset="0"/>
              </a:rPr>
              <a:t>La Federazione chiede che il Governo che si attivi per far sì che la Commissione europea inserisca le costruzioni tra i settori prioritari per i DATASPACE europei. </a:t>
            </a:r>
          </a:p>
          <a:p>
            <a:endParaRPr lang="it-IT" dirty="0"/>
          </a:p>
          <a:p>
            <a:endParaRPr lang="it-IT" dirty="0"/>
          </a:p>
          <a:p>
            <a:pPr marL="342900" lvl="0" indent="-342900">
              <a:lnSpc>
                <a:spcPct val="115000"/>
              </a:lnSpc>
              <a:spcAft>
                <a:spcPts val="1000"/>
              </a:spcAft>
              <a:buFont typeface="+mj-lt"/>
              <a:buAutoNum type="arabicPeriod"/>
              <a:tabLst>
                <a:tab pos="228600" algn="l"/>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Ottimizzazione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dell'utilizzo</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delle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apparecchiature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cantieri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richiedono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massicci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investimenti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attrezzature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Avere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quadro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chiaro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ciò</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che è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fatto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rispetto 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programma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consente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un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miglioramento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continuo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basato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fonte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dati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verificata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228600" algn="l"/>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Accelerazione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dell'istruzione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e della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formazione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sul</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posto</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lavoro</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 la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necessità</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crescente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migliorare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competenze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settore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delle costruzioni, la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necessità</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formazione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efficiente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è ai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massimi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storici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può</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creare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nuovi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modelli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formativi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molto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più</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accessibili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rapido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apprendimento</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228600" algn="l"/>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Maggiore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sicurezza</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in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cantiere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contribuisce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ridurre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incidenti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 un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migliore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controllo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processi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rilevando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analizzando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pericoli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potenziali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monitorando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identificando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attività</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sicure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garantendo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conformità</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protocolli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sicurezza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228600" algn="l"/>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Maggiore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sostenibilità</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L'intelligenza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artificiale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può</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essere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molto utile per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ridurre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sprechi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cantieri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prevedendo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precisione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ciò</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che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è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necessario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quando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con quale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velocità</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riducendo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significativamente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spreco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materiali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ottimizzando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costi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 un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impatto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positivo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sull'intero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flusso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lavoro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cantiere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25</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22282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2ABFE7C-6AE9-4FCE-8792-92270E2276B2}" type="slidenum">
              <a:rPr lang="it-IT" smtClean="0"/>
              <a:t>26</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2283541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27</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56833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28</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1514187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Il Grafico mostra la Produzione totale 2020 in termini di </a:t>
            </a:r>
            <a:r>
              <a:rPr lang="it-IT" sz="1200" dirty="0">
                <a:solidFill>
                  <a:srgbClr val="002060"/>
                </a:solidFill>
                <a:latin typeface="Futura"/>
                <a:cs typeface="Futura"/>
              </a:rPr>
              <a:t>Valori assoluti in </a:t>
            </a:r>
            <a:r>
              <a:rPr lang="it-IT" sz="1200" dirty="0" err="1">
                <a:solidFill>
                  <a:srgbClr val="002060"/>
                </a:solidFill>
                <a:latin typeface="Futura"/>
                <a:cs typeface="Futura"/>
              </a:rPr>
              <a:t>mld</a:t>
            </a:r>
            <a:r>
              <a:rPr lang="it-IT" sz="1200" dirty="0">
                <a:solidFill>
                  <a:srgbClr val="002060"/>
                </a:solidFill>
                <a:latin typeface="Futura"/>
                <a:cs typeface="Futura"/>
              </a:rPr>
              <a:t>  e peso %</a:t>
            </a:r>
            <a:endParaRPr lang="it-IT" sz="1050" dirty="0">
              <a:solidFill>
                <a:srgbClr val="002060"/>
              </a:solidFill>
              <a:latin typeface="Futura"/>
              <a:cs typeface="Futura"/>
            </a:endParaRPr>
          </a:p>
          <a:p>
            <a:endParaRPr lang="it-IT" dirty="0"/>
          </a:p>
        </p:txBody>
      </p:sp>
      <p:sp>
        <p:nvSpPr>
          <p:cNvPr id="4" name="Segnaposto numero diapositiva 3"/>
          <p:cNvSpPr>
            <a:spLocks noGrp="1"/>
          </p:cNvSpPr>
          <p:nvPr>
            <p:ph type="sldNum" sz="quarter" idx="10"/>
          </p:nvPr>
        </p:nvSpPr>
        <p:spPr/>
        <p:txBody>
          <a:bodyPr/>
          <a:lstStyle/>
          <a:p>
            <a:fld id="{591C2218-CB08-4A36-8118-84E78BC07C2C}" type="slidenum">
              <a:rPr lang="it-IT" smtClean="0"/>
              <a:pPr/>
              <a:t>29</a:t>
            </a:fld>
            <a:endParaRPr lang="it-IT"/>
          </a:p>
        </p:txBody>
      </p:sp>
      <p:sp>
        <p:nvSpPr>
          <p:cNvPr id="5" name="Segnaposto data 4"/>
          <p:cNvSpPr>
            <a:spLocks noGrp="1"/>
          </p:cNvSpPr>
          <p:nvPr>
            <p:ph type="dt" idx="11"/>
          </p:nvPr>
        </p:nvSpPr>
        <p:spPr/>
        <p:txBody>
          <a:bodyPr/>
          <a:lstStyle/>
          <a:p>
            <a:endParaRPr lang="it-IT"/>
          </a:p>
        </p:txBody>
      </p:sp>
    </p:spTree>
    <p:extLst>
      <p:ext uri="{BB962C8B-B14F-4D97-AF65-F5344CB8AC3E}">
        <p14:creationId xmlns:p14="http://schemas.microsoft.com/office/powerpoint/2010/main" val="2939795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2ABFE7C-6AE9-4FCE-8792-92270E2276B2}" type="slidenum">
              <a:rPr lang="it-IT" smtClean="0"/>
              <a:t>30</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955835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31</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57471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32</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57471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2</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78621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ABFE7C-6AE9-4FCE-8792-92270E2276B2}" type="slidenum">
              <a:rPr lang="it-IT" smtClean="0"/>
              <a:t>33</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57471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ABFE7C-6AE9-4FCE-8792-92270E2276B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290415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dirty="0">
              <a:latin typeface="Helvetica" panose="020B0604020202030204" pitchFamily="34" charset="0"/>
            </a:endParaRPr>
          </a:p>
          <a:p>
            <a:pPr algn="l"/>
            <a:r>
              <a:rPr lang="it-IT" dirty="0">
                <a:latin typeface="Helvetica" panose="020B0604020202030204" pitchFamily="34" charset="0"/>
              </a:rPr>
              <a:t>…dai numerosi fattori sia di natura internazionale sia sul fronte interno che stanno fortemente influenzando le prospettive di crescita.</a:t>
            </a:r>
          </a:p>
          <a:p>
            <a:pPr defTabSz="909720">
              <a:defRPr/>
            </a:pPr>
            <a:r>
              <a:rPr lang="it-IT" dirty="0">
                <a:latin typeface="Helvetica" panose="020B0604020202030204" pitchFamily="34" charset="0"/>
              </a:rPr>
              <a:t>Pertanto il quadro macroeconomico dell’Italia resta quindi circondato da un’ampia incertezza e dalla prevalenza di rischi al ribasso.</a:t>
            </a:r>
          </a:p>
          <a:p>
            <a:pPr algn="l"/>
            <a:endParaRPr lang="it-IT" dirty="0">
              <a:latin typeface="Arial" panose="020B0604020202020204" pitchFamily="34" charset="0"/>
            </a:endParaRPr>
          </a:p>
          <a:p>
            <a:pPr algn="l"/>
            <a:r>
              <a:rPr lang="it-IT" dirty="0">
                <a:latin typeface="Arial" panose="020B0604020202020204" pitchFamily="34" charset="0"/>
              </a:rPr>
              <a:t>Di fatto l’economia italiana ha frenato nella prima metà del 2023, una dinamica condivisa con l’intera Europa. La Germania, anzi, è scivolata in recessione. La seconda metà dell’anno sembra essere altrettanto difficile.</a:t>
            </a:r>
            <a:r>
              <a:rPr lang="it-IT" dirty="0"/>
              <a:t/>
            </a:r>
            <a:br>
              <a:rPr lang="it-IT" dirty="0"/>
            </a:br>
            <a:r>
              <a:rPr lang="it-IT" dirty="0"/>
              <a:t/>
            </a:r>
            <a:br>
              <a:rPr lang="it-IT" dirty="0"/>
            </a:br>
            <a:r>
              <a:rPr lang="it-IT" dirty="0"/>
              <a:t>L’incertezza che caratterizza questo 2023 è certamente </a:t>
            </a:r>
            <a:r>
              <a:rPr lang="it-IT" sz="1800" dirty="0">
                <a:latin typeface="Helvetica" panose="020B0604020202030204" pitchFamily="34" charset="0"/>
              </a:rPr>
              <a:t>legata:</a:t>
            </a:r>
          </a:p>
          <a:p>
            <a:pPr algn="l"/>
            <a:r>
              <a:rPr lang="it-IT" sz="1800" b="1" dirty="0">
                <a:latin typeface="Helvetica" panose="020B0604020202030204" pitchFamily="34" charset="0"/>
              </a:rPr>
              <a:t>- al</a:t>
            </a:r>
            <a:r>
              <a:rPr lang="it-IT" sz="1800" b="1" dirty="0">
                <a:solidFill>
                  <a:srgbClr val="000000"/>
                </a:solidFill>
                <a:latin typeface="Lucida Grande"/>
              </a:rPr>
              <a:t>le tensioni geopolitiche, legate sia al conflitto in Ucraina sia ai feroci attentati in Israele</a:t>
            </a:r>
          </a:p>
          <a:p>
            <a:pPr algn="l"/>
            <a:r>
              <a:rPr lang="it-IT" sz="1800" b="1" dirty="0">
                <a:solidFill>
                  <a:srgbClr val="000000"/>
                </a:solidFill>
                <a:latin typeface="Lucida Grande"/>
              </a:rPr>
              <a:t>- </a:t>
            </a:r>
            <a:r>
              <a:rPr lang="it-IT" sz="1800" dirty="0">
                <a:latin typeface="Helvetica" panose="020B0604020202030204" pitchFamily="34" charset="0"/>
              </a:rPr>
              <a:t>al potenziale </a:t>
            </a:r>
            <a:r>
              <a:rPr lang="it-IT" sz="1800" b="1" dirty="0">
                <a:latin typeface="Helvetica" panose="020B0604020202030204" pitchFamily="34" charset="0"/>
              </a:rPr>
              <a:t>inasprimento delle politiche monetarie,</a:t>
            </a:r>
            <a:r>
              <a:rPr lang="it-IT" sz="1800" dirty="0">
                <a:latin typeface="Helvetica" panose="020B0604020202030204" pitchFamily="34" charset="0"/>
              </a:rPr>
              <a:t> alla </a:t>
            </a:r>
            <a:r>
              <a:rPr lang="it-IT" sz="1800" b="1" dirty="0">
                <a:latin typeface="Helvetica" panose="020B0604020202030204" pitchFamily="34" charset="0"/>
              </a:rPr>
              <a:t>persistente inflazione e il continuo incremento dei tassi di interesse. </a:t>
            </a:r>
            <a:r>
              <a:rPr lang="it-IT" sz="1800" dirty="0">
                <a:latin typeface="Helvetica" panose="020B0604020202030204" pitchFamily="34" charset="0"/>
              </a:rPr>
              <a:t>In dettaglio, la lenta discesa del prezzo dei beni sta mettendo a dura prova i consumi </a:t>
            </a:r>
            <a:r>
              <a:rPr lang="it-IT" sz="1800" b="1" dirty="0">
                <a:latin typeface="Helvetica" panose="020B0604020202030204" pitchFamily="34" charset="0"/>
              </a:rPr>
              <a:t>delle famiglie e delle imprese</a:t>
            </a:r>
            <a:r>
              <a:rPr lang="it-IT" sz="1800" dirty="0">
                <a:latin typeface="Helvetica" panose="020B0604020202030204" pitchFamily="34" charset="0"/>
              </a:rPr>
              <a:t>, e il conseguente rialzo dei tassi di interesse operato dalla BCE ha frenato gli investimenti, in contrazione a causa della </a:t>
            </a:r>
            <a:r>
              <a:rPr lang="it-IT" sz="1800" b="1" dirty="0">
                <a:latin typeface="Helvetica" panose="020B0604020202030204" pitchFamily="34" charset="0"/>
              </a:rPr>
              <a:t>scarsità del credito e del suo elevato costo (</a:t>
            </a:r>
            <a:r>
              <a:rPr lang="it-IT" sz="1800" dirty="0">
                <a:latin typeface="Arial" panose="020B0604020202020204" pitchFamily="34" charset="0"/>
              </a:rPr>
              <a:t>il credito per consumi e investimenti è diventato troppo caro e sta frenando la domanda interna)</a:t>
            </a:r>
            <a:endParaRPr lang="it-IT" sz="1800" b="1" dirty="0">
              <a:latin typeface="Helvetica" panose="020B0604020202030204" pitchFamily="34" charset="0"/>
            </a:endParaRPr>
          </a:p>
          <a:p>
            <a:pPr algn="l"/>
            <a:r>
              <a:rPr lang="it-IT" sz="1800" dirty="0">
                <a:latin typeface="Helvetica" panose="020B0604020202030204" pitchFamily="34" charset="0"/>
              </a:rPr>
              <a:t>- al ciclo economico europeo tutt’altro che roseo</a:t>
            </a:r>
          </a:p>
          <a:p>
            <a:pPr algn="l"/>
            <a:r>
              <a:rPr lang="it-IT" sz="1800" dirty="0">
                <a:latin typeface="Helvetica" panose="020B0604020202030204" pitchFamily="34" charset="0"/>
              </a:rPr>
              <a:t>- e alla </a:t>
            </a:r>
            <a:r>
              <a:rPr lang="it-IT" sz="1800" b="1" dirty="0">
                <a:latin typeface="Helvetica" panose="020B0604020202030204" pitchFamily="34" charset="0"/>
              </a:rPr>
              <a:t>volatilità dei mercati delle materie prime, dell’energia</a:t>
            </a:r>
          </a:p>
        </p:txBody>
      </p:sp>
      <p:sp>
        <p:nvSpPr>
          <p:cNvPr id="4" name="Segnaposto numero diapositiva 3"/>
          <p:cNvSpPr>
            <a:spLocks noGrp="1"/>
          </p:cNvSpPr>
          <p:nvPr>
            <p:ph type="sldNum" sz="quarter" idx="5"/>
          </p:nvPr>
        </p:nvSpPr>
        <p:spPr/>
        <p:txBody>
          <a:bodyPr/>
          <a:lstStyle/>
          <a:p>
            <a:pPr marL="0" marR="0" lvl="0" indent="0" algn="r" defTabSz="909720" rtl="0" eaLnBrk="1" fontAlgn="auto" latinLnBrk="0" hangingPunct="1">
              <a:lnSpc>
                <a:spcPct val="100000"/>
              </a:lnSpc>
              <a:spcBef>
                <a:spcPts val="0"/>
              </a:spcBef>
              <a:spcAft>
                <a:spcPts val="0"/>
              </a:spcAft>
              <a:buClrTx/>
              <a:buSzTx/>
              <a:buFontTx/>
              <a:buNone/>
              <a:tabLst/>
              <a:defRPr/>
            </a:pPr>
            <a:fld id="{52ABFE7C-6AE9-4FCE-8792-92270E2276B2}"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972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24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PIL 2021-2022 – contributo del settore</a:t>
            </a:r>
          </a:p>
          <a:p>
            <a:endParaRPr lang="it-I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solidFill>
                  <a:srgbClr val="002060"/>
                </a:solidFill>
                <a:latin typeface="Arial" panose="020B0604020202020204" pitchFamily="34" charset="0"/>
                <a:ea typeface="Times New Roman"/>
                <a:cs typeface="Arial" panose="020B0604020202020204" pitchFamily="34" charset="0"/>
              </a:rPr>
              <a:t>PIL 2021: </a:t>
            </a:r>
            <a:r>
              <a:rPr lang="it-IT" sz="1800" b="1" dirty="0">
                <a:solidFill>
                  <a:srgbClr val="FF0000"/>
                </a:solidFill>
                <a:latin typeface="Arial" panose="020B0604020202020204" pitchFamily="34" charset="0"/>
                <a:ea typeface="Times New Roman"/>
                <a:cs typeface="Arial" panose="020B0604020202020204" pitchFamily="34" charset="0"/>
              </a:rPr>
              <a:t>8,3% - </a:t>
            </a:r>
            <a:r>
              <a:rPr lang="it-IT" sz="1800" b="1" dirty="0">
                <a:solidFill>
                  <a:srgbClr val="002060"/>
                </a:solidFill>
                <a:latin typeface="Arial" panose="020B0604020202020204" pitchFamily="34" charset="0"/>
                <a:ea typeface="Times New Roman"/>
                <a:cs typeface="Arial" panose="020B0604020202020204" pitchFamily="34" charset="0"/>
              </a:rPr>
              <a:t>PIL 2022: </a:t>
            </a:r>
            <a:r>
              <a:rPr lang="it-IT" sz="1800" b="1" dirty="0">
                <a:solidFill>
                  <a:srgbClr val="FF0000"/>
                </a:solidFill>
                <a:latin typeface="Arial" panose="020B0604020202020204" pitchFamily="34" charset="0"/>
                <a:ea typeface="Times New Roman"/>
                <a:cs typeface="Arial" panose="020B0604020202020204" pitchFamily="34" charset="0"/>
              </a:rPr>
              <a:t>3,7%</a:t>
            </a:r>
            <a:endParaRPr lang="it-IT" sz="800" b="1" dirty="0">
              <a:solidFill>
                <a:srgbClr val="002060"/>
              </a:solidFill>
              <a:highlight>
                <a:srgbClr val="FFFF00"/>
              </a:highlight>
              <a:latin typeface="Arial" panose="020B0604020202020204" pitchFamily="34" charset="0"/>
              <a:ea typeface="Times New Roman"/>
              <a:cs typeface="Arial" panose="020B0604020202020204" pitchFamily="34" charset="0"/>
            </a:endParaRPr>
          </a:p>
          <a:p>
            <a:r>
              <a:rPr lang="it-IT" sz="1800" b="1" dirty="0"/>
              <a:t>Nell’ultimo aggiornamento Istat sono stati rivisti al rialzo i dati del PIL relativi all’anno 2021 che ha visto un incremento di 1,3 punti percentuali rispetto alle stime diffuse ad aprile ’22.</a:t>
            </a:r>
          </a:p>
          <a:p>
            <a:pPr algn="l"/>
            <a:r>
              <a:rPr lang="it-IT" sz="1800" b="0" i="0" u="none" strike="noStrike" baseline="0" dirty="0">
                <a:latin typeface="Helvetica" panose="020B0604020202030204" pitchFamily="34" charset="0"/>
              </a:rPr>
              <a:t>Negli ultimi due anni, il MEF ha stimato che più della metà della crescita del Pil italiano è attribuibile all’edilizia e alla sua lunga filiera produttiva.</a:t>
            </a:r>
          </a:p>
          <a:p>
            <a:pPr algn="l"/>
            <a:r>
              <a:rPr lang="it-IT" sz="1800" b="0" i="0" u="none" strike="noStrike" baseline="0" dirty="0">
                <a:latin typeface="Helvetica" panose="020B0604020202030204" pitchFamily="34" charset="0"/>
              </a:rPr>
              <a:t>Mentre il Centro Studi ANCE ha stimato che circa 1/3 del PIL è attribuito alle costruzioni.</a:t>
            </a:r>
            <a:endParaRPr lang="it-IT" sz="1800" b="1" dirty="0"/>
          </a:p>
          <a:p>
            <a:endParaRPr lang="it-IT" sz="1800" b="1" dirty="0"/>
          </a:p>
          <a:p>
            <a:endParaRPr lang="it-IT"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t>TENDENZE PIL 2023-2024 - Costruzioni e Filiera</a:t>
            </a:r>
          </a:p>
          <a:p>
            <a:pPr algn="l"/>
            <a:endParaRPr lang="it-IT" sz="1800" b="0" i="0" u="none" strike="noStrike" baseline="0" dirty="0">
              <a:latin typeface="Helvetica" panose="020B0604020202030204" pitchFamily="34" charset="0"/>
            </a:endParaRPr>
          </a:p>
          <a:p>
            <a:pPr algn="l"/>
            <a:r>
              <a:rPr lang="it-IT" sz="1800" b="0" i="0" u="none" strike="noStrike" baseline="0" dirty="0">
                <a:latin typeface="Helvetica" panose="020B0604020202030204" pitchFamily="34" charset="0"/>
              </a:rPr>
              <a:t>Le previsioni di chiusura per l’anno 2023 prefigurano scenari decisamente meno ottimistici. In una gran parte dei settori del sistema delle costruzioni, si colgono, infatti, segnali di rallentamento della fase espansiva avviata a partire dalla fine dell’emergenza sanitaria indotta dalla pandemia e che si collocano in un quadro economico generale di grande incertezza.</a:t>
            </a:r>
          </a:p>
          <a:p>
            <a:pPr algn="l"/>
            <a:endParaRPr lang="it-IT" sz="1800" b="0" i="0" u="none" strike="noStrike" baseline="0" dirty="0">
              <a:latin typeface="Helvetica" panose="020B0604020202030204" pitchFamily="34" charset="0"/>
            </a:endParaRPr>
          </a:p>
          <a:p>
            <a:pPr algn="l"/>
            <a:r>
              <a:rPr lang="it-IT" sz="1800" b="0" i="0" u="none" strike="noStrike" baseline="0" dirty="0">
                <a:latin typeface="Helvetica" panose="020B0604020202030204" pitchFamily="34" charset="0"/>
              </a:rPr>
              <a:t>Le informazioni congiunturali più recenti di fonte Istat indicano che l’economia italiana registra una flessione del Prodotto Interno Lordo (PIL) dello 0,4% nel secondo trimestre del 2023 rispetto al primo trimestre dell’anno.</a:t>
            </a:r>
          </a:p>
          <a:p>
            <a:pPr algn="l"/>
            <a:r>
              <a:rPr lang="it-IT" sz="1800" b="1" i="0" u="none" strike="noStrike" baseline="0" dirty="0">
                <a:latin typeface="Helvetica" panose="020B0604020202030204" pitchFamily="34" charset="0"/>
              </a:rPr>
              <a:t>In termini di variazione acquisita, per il 2023 la crescita si attesta allo 0,7%,</a:t>
            </a:r>
            <a:r>
              <a:rPr lang="it-IT" sz="1800" b="0" i="0" u="none" strike="noStrike" baseline="0" dirty="0">
                <a:latin typeface="Helvetica" panose="020B0604020202030204" pitchFamily="34" charset="0"/>
              </a:rPr>
              <a:t> in diminuzione rispetto al valore del primo trimestre, che era stato pari allo 0,9% così come anche registrato dal DEF dello scorso Aprile 2023.</a:t>
            </a:r>
          </a:p>
          <a:p>
            <a:pPr algn="l"/>
            <a:endParaRPr lang="it-IT" sz="1800" b="0" i="0" u="none" strike="noStrike" baseline="0" dirty="0">
              <a:latin typeface="Helvetica" panose="020B0604020202030204" pitchFamily="34" charset="0"/>
            </a:endParaRPr>
          </a:p>
          <a:p>
            <a:pPr algn="l"/>
            <a:r>
              <a:rPr lang="it-IT" sz="1800" b="0" i="0" u="none" strike="noStrike" baseline="0" dirty="0">
                <a:latin typeface="Helvetica" panose="020B0604020202030204" pitchFamily="34" charset="0"/>
              </a:rPr>
              <a:t>Dato per altro confermato dal </a:t>
            </a:r>
            <a:r>
              <a:rPr lang="it-IT" sz="1800" b="1" i="0" u="none" strike="noStrike" baseline="0" dirty="0">
                <a:latin typeface="Helvetica" panose="020B0604020202030204" pitchFamily="34" charset="0"/>
              </a:rPr>
              <a:t>Fondo Monetario Internazionale che,</a:t>
            </a:r>
            <a:r>
              <a:rPr lang="it-IT" sz="1800" b="0" dirty="0"/>
              <a:t> al World </a:t>
            </a:r>
            <a:r>
              <a:rPr lang="it-IT" sz="1800" b="0" dirty="0" err="1"/>
              <a:t>Economic</a:t>
            </a:r>
            <a:r>
              <a:rPr lang="it-IT" sz="1800" b="0" dirty="0"/>
              <a:t> Outlook presentato a Marrakech</a:t>
            </a:r>
            <a:r>
              <a:rPr lang="it-IT" sz="1800" b="1" i="0" u="none" strike="noStrike" baseline="0" dirty="0">
                <a:latin typeface="Helvetica" panose="020B0604020202030204" pitchFamily="34" charset="0"/>
              </a:rPr>
              <a:t> la scorsa settimana, ha tagliato le stime del Pil dell'Italia per il 2023 e il 2024 nell'ambito della generale frenata dell'economia globale e in particolare di quella europea, portano la crescita degli anni 2023 e 2024 al valore del +0,7%.</a:t>
            </a:r>
            <a:endParaRPr lang="it-IT" sz="1800" b="0" i="0" u="none" strike="noStrike" baseline="0" dirty="0">
              <a:latin typeface="Helvetica" panose="020B0604020202030204" pitchFamily="34" charset="0"/>
            </a:endParaRPr>
          </a:p>
          <a:p>
            <a:pPr algn="l"/>
            <a:endParaRPr lang="it-IT" sz="1800" b="0" i="0" u="none" strike="noStrike" baseline="0" dirty="0">
              <a:latin typeface="Helvetica" panose="020B0604020202030204" pitchFamily="34" charset="0"/>
            </a:endParaRPr>
          </a:p>
          <a:p>
            <a:pPr algn="l"/>
            <a:r>
              <a:rPr lang="it-IT" sz="1800" b="0" i="0" u="none" strike="noStrike" baseline="0" dirty="0">
                <a:latin typeface="Helvetica" panose="020B0604020202030204" pitchFamily="34" charset="0"/>
              </a:rPr>
              <a:t>Il peggioramento dell’economia italiana è risultato diffuso tra i settori ma con un’intensità del valore aggiunto più marcata nel settore delle costruzioni e dell’industria in senso stretto (rispettivamente -3,2% e -0,9% la variazione congiunturale) rispetto ai servizi (-0,1% in termini congiunturali). Segnali negativi anche da parte dei principali aggregati della domanda interna ed estera tra cui spicca la flessione dell’1,8% degli investimenti rispetto al primo trimestre del 2023 che include il cospicuo calo congiunturale degli investimenti in costruzioni del 3,6% e la debole contrazione dello 0,2% di quelli in impianti e macchinari.</a:t>
            </a:r>
          </a:p>
          <a:p>
            <a:pPr algn="l"/>
            <a:endParaRPr lang="it-IT" sz="1800" b="0" i="0" u="none" strike="noStrike" baseline="0" dirty="0">
              <a:latin typeface="Helvetica" panose="020B0604020202030204" pitchFamily="34" charset="0"/>
            </a:endParaRPr>
          </a:p>
          <a:p>
            <a:pPr algn="l"/>
            <a:r>
              <a:rPr lang="it-IT" sz="1800" b="1" i="0" u="none" strike="noStrike" baseline="0" dirty="0">
                <a:latin typeface="Helvetica" panose="020B0604020202030204" pitchFamily="34" charset="0"/>
              </a:rPr>
              <a:t>L’indice della produzione industriale è diminuito</a:t>
            </a:r>
            <a:r>
              <a:rPr lang="it-IT" sz="1800" b="0" i="0" u="none" strike="noStrike" baseline="0" dirty="0">
                <a:latin typeface="Helvetica" panose="020B0604020202030204" pitchFamily="34" charset="0"/>
              </a:rPr>
              <a:t>, nella media del secondo trimestre 2023, dell’1,2% rispetto ai tre mesi precedenti. </a:t>
            </a:r>
          </a:p>
          <a:p>
            <a:pPr algn="l"/>
            <a:r>
              <a:rPr lang="it-IT" sz="1800" b="0" i="0" u="none" strike="noStrike" baseline="0" dirty="0">
                <a:latin typeface="Helvetica" panose="020B0604020202030204" pitchFamily="34" charset="0"/>
              </a:rPr>
              <a:t>Con riferimento allo stesso trimestre (media aprile-giugno 2023) </a:t>
            </a:r>
            <a:r>
              <a:rPr lang="it-IT" sz="1800" b="1" i="0" u="none" strike="noStrike" baseline="0" dirty="0">
                <a:latin typeface="Helvetica" panose="020B0604020202030204" pitchFamily="34" charset="0"/>
              </a:rPr>
              <a:t>anche il fatturato dell’industria ha segnato una flessione </a:t>
            </a:r>
            <a:r>
              <a:rPr lang="it-IT" sz="1800" b="0" i="0" u="none" strike="noStrike" baseline="0" dirty="0">
                <a:latin typeface="Helvetica" panose="020B0604020202030204" pitchFamily="34" charset="0"/>
              </a:rPr>
              <a:t>rispetto al trimestre precedente pari a -0,6%, con un calo più sostenuto del mercato estero (-0,8%) rispetto a quello interno (-0,4%).</a:t>
            </a:r>
          </a:p>
          <a:p>
            <a:pPr algn="l"/>
            <a:r>
              <a:rPr lang="it-IT" sz="1800" b="1" i="0" u="none" strike="noStrike" baseline="0" dirty="0">
                <a:latin typeface="Helvetica" panose="020B0604020202030204" pitchFamily="34" charset="0"/>
              </a:rPr>
              <a:t>L’indice generale del fatturato dei servizi </a:t>
            </a:r>
            <a:r>
              <a:rPr lang="it-IT" sz="1800" b="0" i="0" u="none" strike="noStrike" baseline="0" dirty="0">
                <a:latin typeface="Helvetica" panose="020B0604020202030204" pitchFamily="34" charset="0"/>
              </a:rPr>
              <a:t>segna nel secondo trimestre del 2023 un calo rispetto al trimestre precedente dello 0,5% dopo nove trimestri consecutivi di aumento. </a:t>
            </a:r>
          </a:p>
          <a:p>
            <a:pPr algn="l"/>
            <a:r>
              <a:rPr lang="it-IT" sz="1800" b="0" i="0" u="none" strike="noStrike" baseline="0" dirty="0">
                <a:latin typeface="Helvetica" panose="020B0604020202030204" pitchFamily="34" charset="0"/>
              </a:rPr>
              <a:t>Infine anche </a:t>
            </a:r>
            <a:r>
              <a:rPr lang="it-IT" sz="1800" b="1" i="0" u="none" strike="noStrike" baseline="0" dirty="0">
                <a:latin typeface="Helvetica" panose="020B0604020202030204" pitchFamily="34" charset="0"/>
              </a:rPr>
              <a:t>le prospettive del settore delle costruzioni mostrano un comparto in discreta flessione registrando, nella media del trimestre marzo-maggio 2023, una diminuzione del 2,3% dell’indice di produzione rispetto al trimestre precedente.</a:t>
            </a:r>
          </a:p>
          <a:p>
            <a:pPr algn="l"/>
            <a:endParaRPr lang="it-IT" sz="1800" b="1" i="0" u="none" strike="noStrike" baseline="0" dirty="0">
              <a:latin typeface="Helvetica" panose="020B0604020202030204" pitchFamily="34" charset="0"/>
            </a:endParaRPr>
          </a:p>
          <a:p>
            <a:pPr algn="l"/>
            <a:r>
              <a:rPr lang="it-IT" sz="1800" b="1" i="0" u="none" strike="noStrike" baseline="0" dirty="0">
                <a:latin typeface="Helvetica" panose="020B0604020202030204" pitchFamily="34" charset="0"/>
              </a:rPr>
              <a:t>Il quadro macroeconomico dell’Italia resta quindi circondato da un’ampia incertezza e dalla prevalenza di rischi al ribasso sia di natura internazionale sia sul fronte interno.</a:t>
            </a:r>
          </a:p>
          <a:p>
            <a:pPr algn="l"/>
            <a:endParaRPr lang="it-IT" sz="1800" b="1" i="0" u="none" strike="noStrike" baseline="0" dirty="0">
              <a:latin typeface="Helvetica" panose="020B0604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i="0" u="none" strike="noStrike" baseline="0" dirty="0">
                <a:latin typeface="Helvetica" panose="020B0604020202030204" pitchFamily="34" charset="0"/>
              </a:rPr>
              <a:t>La Previsione stimata al 2023 per le Costruzioni in senso stretto (Centro Studi ANCE) è del 5,4%.</a:t>
            </a:r>
          </a:p>
          <a:p>
            <a:pPr algn="l"/>
            <a:r>
              <a:rPr lang="it-IT" sz="1800" b="1" i="0" u="none" strike="noStrike" baseline="0" dirty="0">
                <a:latin typeface="Helvetica" panose="020B0604020202030204" pitchFamily="34" charset="0"/>
              </a:rPr>
              <a:t>Per il sistema delle costruzioni nel suo complesso la previsione stimata al 2023 del +4%  potrebbe rivelarsi troppo ottimistica </a:t>
            </a:r>
            <a:r>
              <a:rPr lang="it-IT" sz="1800" b="0" i="0" u="none" strike="noStrike" baseline="0" dirty="0">
                <a:latin typeface="Helvetica" panose="020B0604020202030204" pitchFamily="34" charset="0"/>
              </a:rPr>
              <a:t>alla luce di quanto rilevato dai recenti dati sull’andamento della nostra economia nel secondo trimestre del 2023 e ..</a:t>
            </a:r>
            <a:endParaRPr lang="it-IT" sz="1800" b="1" i="0" u="none" strike="noStrike" baseline="0" dirty="0">
              <a:latin typeface="Helvetica" panose="020B0604020202030204" pitchFamily="34" charset="0"/>
            </a:endParaRPr>
          </a:p>
          <a:p>
            <a:pPr algn="l"/>
            <a:endParaRPr lang="it-IT" sz="1800" b="1" i="0" u="none" strike="noStrike" baseline="0" dirty="0">
              <a:latin typeface="Helvetica" panose="020B0604020202030204" pitchFamily="34" charset="0"/>
            </a:endParaRPr>
          </a:p>
          <a:p>
            <a:pPr algn="l"/>
            <a:r>
              <a:rPr lang="it-IT" sz="1800" b="0" i="0" u="none" strike="noStrike" baseline="0" dirty="0">
                <a:latin typeface="Helvetica" panose="020B0604020202030204" pitchFamily="34" charset="0"/>
              </a:rPr>
              <a:t>CAMBIO SLIDE «immagine ingranaggio» sull’incertezza del quadro economico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ABFE7C-6AE9-4FCE-8792-92270E2276B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15661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2ABFE7C-6AE9-4FCE-8792-92270E2276B2}" type="slidenum">
              <a:rPr lang="it-IT" smtClean="0"/>
              <a:t>6</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36094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2ABFE7C-6AE9-4FCE-8792-92270E2276B2}" type="slidenum">
              <a:rPr lang="it-IT" smtClean="0"/>
              <a:t>7</a:t>
            </a:fld>
            <a:endParaRPr lang="it-IT"/>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232295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BE33A86-F47F-3DAA-AA7A-DCAEFDA251B6}"/>
            </a:ext>
          </a:extLst>
        </p:cNvPr>
        <p:cNvGrpSpPr/>
        <p:nvPr/>
      </p:nvGrpSpPr>
      <p:grpSpPr>
        <a:xfrm>
          <a:off x="0" y="0"/>
          <a:ext cx="0" cy="0"/>
          <a:chOff x="0" y="0"/>
          <a:chExt cx="0" cy="0"/>
        </a:xfrm>
      </p:grpSpPr>
      <p:sp>
        <p:nvSpPr>
          <p:cNvPr id="2" name="Segnaposto immagine diapositiva 1">
            <a:extLst>
              <a:ext uri="{FF2B5EF4-FFF2-40B4-BE49-F238E27FC236}">
                <a16:creationId xmlns="" xmlns:a16="http://schemas.microsoft.com/office/drawing/2014/main" id="{57D06603-DC58-6F1F-D4CA-DC0485344286}"/>
              </a:ext>
            </a:extLst>
          </p:cNvPr>
          <p:cNvSpPr>
            <a:spLocks noGrp="1" noRot="1" noChangeAspect="1"/>
          </p:cNvSpPr>
          <p:nvPr>
            <p:ph type="sldImg"/>
          </p:nvPr>
        </p:nvSpPr>
        <p:spPr/>
      </p:sp>
      <p:sp>
        <p:nvSpPr>
          <p:cNvPr id="3" name="Segnaposto note 2">
            <a:extLst>
              <a:ext uri="{FF2B5EF4-FFF2-40B4-BE49-F238E27FC236}">
                <a16:creationId xmlns="" xmlns:a16="http://schemas.microsoft.com/office/drawing/2014/main" id="{ABAFD5F0-51AF-8818-99DE-94B4F9883B6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 xmlns:a16="http://schemas.microsoft.com/office/drawing/2014/main" id="{8AD2BBA8-72BC-F204-A6FD-A7AB2532F9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ABFE7C-6AE9-4FCE-8792-92270E2276B2}"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egnaposto data 4"/>
          <p:cNvSpPr>
            <a:spLocks noGrp="1"/>
          </p:cNvSpPr>
          <p:nvPr>
            <p:ph type="dt" idx="10"/>
          </p:nvPr>
        </p:nvSpPr>
        <p:spPr/>
        <p:txBody>
          <a:bodyPr/>
          <a:lstStyle/>
          <a:p>
            <a:endParaRPr lang="it-IT"/>
          </a:p>
        </p:txBody>
      </p:sp>
    </p:spTree>
    <p:extLst>
      <p:ext uri="{BB962C8B-B14F-4D97-AF65-F5344CB8AC3E}">
        <p14:creationId xmlns:p14="http://schemas.microsoft.com/office/powerpoint/2010/main" val="133171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FCF31-92BC-524E-878A-B2F3F51B6B60}"/>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C8F195CF-9F33-7B72-E6A9-6C8F4D944B2C}"/>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FF9D884B-BBAC-0A9C-84D4-22EB9EAD2317}"/>
              </a:ext>
            </a:extLst>
          </p:cNvPr>
          <p:cNvSpPr>
            <a:spLocks noGrp="1"/>
          </p:cNvSpPr>
          <p:nvPr>
            <p:ph type="dt" sz="half" idx="10"/>
          </p:nvPr>
        </p:nvSpPr>
        <p:spPr/>
        <p:txBody>
          <a:bodyPr/>
          <a:lstStyle/>
          <a:p>
            <a:fld id="{3A7CA1F1-A8E6-41BF-B2EB-C5B7A0E7A27E}" type="datetime1">
              <a:rPr lang="it-IT" smtClean="0"/>
              <a:t>05/12/2024</a:t>
            </a:fld>
            <a:endParaRPr lang="it-IT"/>
          </a:p>
        </p:txBody>
      </p:sp>
      <p:sp>
        <p:nvSpPr>
          <p:cNvPr id="5" name="Segnaposto piè di pagina 4">
            <a:extLst>
              <a:ext uri="{FF2B5EF4-FFF2-40B4-BE49-F238E27FC236}">
                <a16:creationId xmlns="" xmlns:a16="http://schemas.microsoft.com/office/drawing/2014/main" id="{4551E8B0-082D-246E-EC0C-25DAB5E5FE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DE2B59E-45ED-2F53-A7C2-BA64E94EDF8F}"/>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63554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C54604-333B-E994-2246-E915F8A243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6086F720-7B53-FAC9-A1E6-DC868EB8832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598FF6B2-595D-99B1-2013-B6165C7809C0}"/>
              </a:ext>
            </a:extLst>
          </p:cNvPr>
          <p:cNvSpPr>
            <a:spLocks noGrp="1"/>
          </p:cNvSpPr>
          <p:nvPr>
            <p:ph type="dt" sz="half" idx="10"/>
          </p:nvPr>
        </p:nvSpPr>
        <p:spPr/>
        <p:txBody>
          <a:bodyPr/>
          <a:lstStyle/>
          <a:p>
            <a:fld id="{05F02F01-DCB5-4237-AC1D-CB28A6908FA2}" type="datetime1">
              <a:rPr lang="it-IT" smtClean="0"/>
              <a:t>05/12/2024</a:t>
            </a:fld>
            <a:endParaRPr lang="it-IT"/>
          </a:p>
        </p:txBody>
      </p:sp>
      <p:sp>
        <p:nvSpPr>
          <p:cNvPr id="5" name="Segnaposto piè di pagina 4">
            <a:extLst>
              <a:ext uri="{FF2B5EF4-FFF2-40B4-BE49-F238E27FC236}">
                <a16:creationId xmlns="" xmlns:a16="http://schemas.microsoft.com/office/drawing/2014/main" id="{9C8DE1CA-234B-9634-1FAE-E8308CDBCC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650402A-FE07-001F-72EC-72365B81DE94}"/>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19621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20DAA41B-F715-3935-6340-F240F48008D2}"/>
              </a:ext>
            </a:extLst>
          </p:cNvPr>
          <p:cNvSpPr>
            <a:spLocks noGrp="1"/>
          </p:cNvSpPr>
          <p:nvPr>
            <p:ph type="title" orient="vert"/>
          </p:nvPr>
        </p:nvSpPr>
        <p:spPr>
          <a:xfrm>
            <a:off x="6543676" y="273843"/>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58D18FCD-ED91-FCDA-56B1-CFE78AA400BD}"/>
              </a:ext>
            </a:extLst>
          </p:cNvPr>
          <p:cNvSpPr>
            <a:spLocks noGrp="1"/>
          </p:cNvSpPr>
          <p:nvPr>
            <p:ph type="body" orient="vert" idx="1"/>
          </p:nvPr>
        </p:nvSpPr>
        <p:spPr>
          <a:xfrm>
            <a:off x="628651" y="273843"/>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8C4FEFE-01F2-31BA-CD15-CFCF59612B67}"/>
              </a:ext>
            </a:extLst>
          </p:cNvPr>
          <p:cNvSpPr>
            <a:spLocks noGrp="1"/>
          </p:cNvSpPr>
          <p:nvPr>
            <p:ph type="dt" sz="half" idx="10"/>
          </p:nvPr>
        </p:nvSpPr>
        <p:spPr/>
        <p:txBody>
          <a:bodyPr/>
          <a:lstStyle/>
          <a:p>
            <a:fld id="{794660A6-8AAF-4F2D-9A68-E75D50A78C55}" type="datetime1">
              <a:rPr lang="it-IT" smtClean="0"/>
              <a:t>05/12/2024</a:t>
            </a:fld>
            <a:endParaRPr lang="it-IT"/>
          </a:p>
        </p:txBody>
      </p:sp>
      <p:sp>
        <p:nvSpPr>
          <p:cNvPr id="5" name="Segnaposto piè di pagina 4">
            <a:extLst>
              <a:ext uri="{FF2B5EF4-FFF2-40B4-BE49-F238E27FC236}">
                <a16:creationId xmlns="" xmlns:a16="http://schemas.microsoft.com/office/drawing/2014/main" id="{17AF5A54-FD5D-ABB5-E439-AB32F3B7B5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FF91EFA-7FD1-3E5E-A590-5EFA99EBB3DB}"/>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27044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grpSp>
        <p:nvGrpSpPr>
          <p:cNvPr id="4" name="Gruppo 3">
            <a:extLst>
              <a:ext uri="{FF2B5EF4-FFF2-40B4-BE49-F238E27FC236}">
                <a16:creationId xmlns="" xmlns:a16="http://schemas.microsoft.com/office/drawing/2014/main" id="{6D25EB1E-CB1A-6935-3303-83C02058479A}"/>
              </a:ext>
            </a:extLst>
          </p:cNvPr>
          <p:cNvGrpSpPr/>
          <p:nvPr userDrawn="1"/>
        </p:nvGrpSpPr>
        <p:grpSpPr>
          <a:xfrm>
            <a:off x="-23157" y="4687577"/>
            <a:ext cx="9167159" cy="439595"/>
            <a:chOff x="-30877" y="6250101"/>
            <a:chExt cx="12222879" cy="586127"/>
          </a:xfrm>
        </p:grpSpPr>
        <p:pic>
          <p:nvPicPr>
            <p:cNvPr id="12" name="Picture 3" descr="C:\Users\MassoniM\Documents\Federcostruzioni\Rapporto Annuale Federcostruzioni\2016\Sfond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9" t="2146" r="50000" b="86231"/>
            <a:stretch/>
          </p:blipFill>
          <p:spPr bwMode="auto">
            <a:xfrm>
              <a:off x="109313" y="6250101"/>
              <a:ext cx="3577499" cy="58612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1 9"/>
            <p:cNvCxnSpPr/>
            <p:nvPr userDrawn="1"/>
          </p:nvCxnSpPr>
          <p:spPr>
            <a:xfrm flipH="1">
              <a:off x="-30877" y="6250101"/>
              <a:ext cx="12222879" cy="0"/>
            </a:xfrm>
            <a:prstGeom prst="line">
              <a:avLst/>
            </a:prstGeom>
            <a:ln w="19050">
              <a:solidFill>
                <a:srgbClr val="F7B81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00603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apositiva titolo">
    <p:spTree>
      <p:nvGrpSpPr>
        <p:cNvPr id="1" name=""/>
        <p:cNvGrpSpPr/>
        <p:nvPr/>
      </p:nvGrpSpPr>
      <p:grpSpPr>
        <a:xfrm>
          <a:off x="0" y="0"/>
          <a:ext cx="0" cy="0"/>
          <a:chOff x="0" y="0"/>
          <a:chExt cx="0" cy="0"/>
        </a:xfrm>
      </p:grpSpPr>
      <p:pic>
        <p:nvPicPr>
          <p:cNvPr id="9" name="Picture 2" descr="C:\Users\Admin\Downloads\Federcostruzioni_15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39" y="0"/>
            <a:ext cx="1213338" cy="77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379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iapositiva titolo">
    <p:spTree>
      <p:nvGrpSpPr>
        <p:cNvPr id="1" name=""/>
        <p:cNvGrpSpPr/>
        <p:nvPr/>
      </p:nvGrpSpPr>
      <p:grpSpPr>
        <a:xfrm>
          <a:off x="0" y="0"/>
          <a:ext cx="0" cy="0"/>
          <a:chOff x="0" y="0"/>
          <a:chExt cx="0" cy="0"/>
        </a:xfrm>
      </p:grpSpPr>
      <p:pic>
        <p:nvPicPr>
          <p:cNvPr id="9" name="Picture 2" descr="C:\Users\Admin\Downloads\Federcostruzioni_15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39" y="4369744"/>
            <a:ext cx="1213338" cy="77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7058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Diapositiva titolo">
    <p:spTree>
      <p:nvGrpSpPr>
        <p:cNvPr id="1" name=""/>
        <p:cNvGrpSpPr/>
        <p:nvPr/>
      </p:nvGrpSpPr>
      <p:grpSpPr>
        <a:xfrm>
          <a:off x="0" y="0"/>
          <a:ext cx="0" cy="0"/>
          <a:chOff x="0" y="0"/>
          <a:chExt cx="0" cy="0"/>
        </a:xfrm>
      </p:grpSpPr>
      <p:pic>
        <p:nvPicPr>
          <p:cNvPr id="9" name="Picture 2" descr="C:\Users\Admin\Downloads\Federcostruzioni_15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123" y="4609487"/>
            <a:ext cx="794804" cy="50685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1 11"/>
          <p:cNvCxnSpPr/>
          <p:nvPr userDrawn="1"/>
        </p:nvCxnSpPr>
        <p:spPr>
          <a:xfrm flipH="1">
            <a:off x="-23157" y="4606099"/>
            <a:ext cx="9167159" cy="0"/>
          </a:xfrm>
          <a:prstGeom prst="line">
            <a:avLst/>
          </a:prstGeom>
          <a:ln w="19050">
            <a:solidFill>
              <a:srgbClr val="F7B8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277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4" name="Holder 7"/>
          <p:cNvSpPr>
            <a:spLocks noGrp="1"/>
          </p:cNvSpPr>
          <p:nvPr>
            <p:ph type="sldNum" sz="quarter" idx="7"/>
          </p:nvPr>
        </p:nvSpPr>
        <p:spPr>
          <a:xfrm>
            <a:off x="8610600" y="4626614"/>
            <a:ext cx="350520" cy="215178"/>
          </a:xfrm>
          <a:prstGeom prst="rect">
            <a:avLst/>
          </a:prstGeom>
        </p:spPr>
        <p:txBody>
          <a:bodyPr lIns="0" tIns="0" rIns="0" bIns="0"/>
          <a:lstStyle>
            <a:lvl1pPr algn="ctr">
              <a:defRPr sz="1300">
                <a:solidFill>
                  <a:srgbClr val="103676"/>
                </a:solidFill>
              </a:defRPr>
            </a:lvl1pPr>
          </a:lstStyle>
          <a:p>
            <a:fld id="{B6F15528-21DE-4FAA-801E-634DDDAF4B2B}" type="slidenum">
              <a:rPr lang="it-IT" smtClean="0"/>
              <a:pPr/>
              <a:t>‹N›</a:t>
            </a:fld>
            <a:endParaRPr lang="it-IT" dirty="0"/>
          </a:p>
        </p:txBody>
      </p:sp>
      <p:sp>
        <p:nvSpPr>
          <p:cNvPr id="15" name="Holder 3"/>
          <p:cNvSpPr>
            <a:spLocks noGrp="1"/>
          </p:cNvSpPr>
          <p:nvPr>
            <p:ph type="body" idx="1"/>
          </p:nvPr>
        </p:nvSpPr>
        <p:spPr>
          <a:xfrm>
            <a:off x="685800" y="1582373"/>
            <a:ext cx="7772400" cy="184426"/>
          </a:xfrm>
        </p:spPr>
        <p:txBody>
          <a:bodyPr lIns="0" tIns="0" rIns="0" bIns="0"/>
          <a:lstStyle>
            <a:lvl1pPr algn="just">
              <a:defRPr sz="1200" b="0" i="0">
                <a:solidFill>
                  <a:schemeClr val="tx1"/>
                </a:solidFill>
              </a:defRPr>
            </a:lvl1pPr>
          </a:lstStyle>
          <a:p>
            <a:endParaRPr dirty="0"/>
          </a:p>
        </p:txBody>
      </p:sp>
      <p:sp>
        <p:nvSpPr>
          <p:cNvPr id="17" name="Titolo 16"/>
          <p:cNvSpPr>
            <a:spLocks noGrp="1"/>
          </p:cNvSpPr>
          <p:nvPr>
            <p:ph type="title"/>
          </p:nvPr>
        </p:nvSpPr>
        <p:spPr>
          <a:xfrm>
            <a:off x="699245" y="120503"/>
            <a:ext cx="7745511" cy="242374"/>
          </a:xfrm>
        </p:spPr>
        <p:txBody>
          <a:bodyPr vert="horz"/>
          <a:lstStyle/>
          <a:p>
            <a:r>
              <a:rPr lang="it-IT"/>
              <a:t>Fare clic per modificare stile</a:t>
            </a:r>
          </a:p>
        </p:txBody>
      </p:sp>
    </p:spTree>
    <p:extLst>
      <p:ext uri="{BB962C8B-B14F-4D97-AF65-F5344CB8AC3E}">
        <p14:creationId xmlns:p14="http://schemas.microsoft.com/office/powerpoint/2010/main" val="243601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a:lstStyle/>
          <a:p>
            <a:r>
              <a:rPr lang="it-IT"/>
              <a:t>Fare clic per modificare stile</a:t>
            </a:r>
          </a:p>
        </p:txBody>
      </p:sp>
      <p:sp>
        <p:nvSpPr>
          <p:cNvPr id="3" name="Segnaposto numero diapositiva 2"/>
          <p:cNvSpPr>
            <a:spLocks noGrp="1"/>
          </p:cNvSpPr>
          <p:nvPr>
            <p:ph type="sldNum" sz="quarter" idx="10"/>
          </p:nvPr>
        </p:nvSpPr>
        <p:spPr/>
        <p:txBody>
          <a:bodyPr/>
          <a:lstStyle/>
          <a:p>
            <a:fld id="{B6F15528-21DE-4FAA-801E-634DDDAF4B2B}" type="slidenum">
              <a:rPr lang="it-IT" smtClean="0"/>
              <a:pPr/>
              <a:t>‹N›</a:t>
            </a:fld>
            <a:endParaRPr lang="it-IT" dirty="0"/>
          </a:p>
        </p:txBody>
      </p:sp>
      <p:sp>
        <p:nvSpPr>
          <p:cNvPr id="7" name="Holder 2"/>
          <p:cNvSpPr txBox="1">
            <a:spLocks/>
          </p:cNvSpPr>
          <p:nvPr userDrawn="1"/>
        </p:nvSpPr>
        <p:spPr>
          <a:xfrm>
            <a:off x="682313" y="1578151"/>
            <a:ext cx="7745511" cy="322829"/>
          </a:xfrm>
          <a:prstGeom prst="rect">
            <a:avLst/>
          </a:prstGeom>
        </p:spPr>
        <p:txBody>
          <a:bodyPr wrap="square" lIns="0" tIns="0" rIns="0" bIns="0">
            <a:spAutoFit/>
          </a:bodyPr>
          <a:lstStyle>
            <a:lvl1pPr>
              <a:defRPr sz="2100" b="1" i="0">
                <a:solidFill>
                  <a:srgbClr val="11498A"/>
                </a:solidFill>
                <a:latin typeface="Calibri"/>
                <a:ea typeface="+mj-ea"/>
                <a:cs typeface="Calibri"/>
              </a:defRPr>
            </a:lvl1pPr>
          </a:lstStyle>
          <a:p>
            <a:endParaRPr lang="it-IT" sz="2100" dirty="0"/>
          </a:p>
        </p:txBody>
      </p:sp>
      <p:sp>
        <p:nvSpPr>
          <p:cNvPr id="8" name="Segnaposto testo 10"/>
          <p:cNvSpPr>
            <a:spLocks noGrp="1"/>
          </p:cNvSpPr>
          <p:nvPr>
            <p:ph type="body" sz="quarter" idx="11" hasCustomPrompt="1"/>
          </p:nvPr>
        </p:nvSpPr>
        <p:spPr>
          <a:xfrm>
            <a:off x="685800" y="4626614"/>
            <a:ext cx="4038600" cy="169068"/>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9" name="Holder 3"/>
          <p:cNvSpPr>
            <a:spLocks noGrp="1"/>
          </p:cNvSpPr>
          <p:nvPr>
            <p:ph type="body" idx="1"/>
          </p:nvPr>
        </p:nvSpPr>
        <p:spPr>
          <a:xfrm>
            <a:off x="685800" y="1582373"/>
            <a:ext cx="7772400" cy="184426"/>
          </a:xfrm>
        </p:spPr>
        <p:txBody>
          <a:bodyPr lIns="0" tIns="0" rIns="0" bIns="0"/>
          <a:lstStyle>
            <a:lvl1pPr algn="just">
              <a:defRPr sz="1200" b="0" i="0">
                <a:solidFill>
                  <a:schemeClr val="tx1"/>
                </a:solidFill>
              </a:defRPr>
            </a:lvl1pPr>
          </a:lstStyle>
          <a:p>
            <a:endParaRPr dirty="0"/>
          </a:p>
        </p:txBody>
      </p:sp>
    </p:spTree>
    <p:extLst>
      <p:ext uri="{BB962C8B-B14F-4D97-AF65-F5344CB8AC3E}">
        <p14:creationId xmlns:p14="http://schemas.microsoft.com/office/powerpoint/2010/main" val="69492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6688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4079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A2A79D-6AFC-F1EA-7A99-F25AC5285E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E0CC2D7-CCF3-0955-6D1D-E120B6A5B34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8F9332F-598A-085F-CE00-FCDFE3158962}"/>
              </a:ext>
            </a:extLst>
          </p:cNvPr>
          <p:cNvSpPr>
            <a:spLocks noGrp="1"/>
          </p:cNvSpPr>
          <p:nvPr>
            <p:ph type="dt" sz="half" idx="10"/>
          </p:nvPr>
        </p:nvSpPr>
        <p:spPr/>
        <p:txBody>
          <a:bodyPr/>
          <a:lstStyle/>
          <a:p>
            <a:fld id="{1BA71694-5445-4107-9B7E-076B86E19B62}" type="datetime1">
              <a:rPr lang="it-IT" smtClean="0"/>
              <a:t>05/12/2024</a:t>
            </a:fld>
            <a:endParaRPr lang="it-IT"/>
          </a:p>
        </p:txBody>
      </p:sp>
      <p:sp>
        <p:nvSpPr>
          <p:cNvPr id="5" name="Segnaposto piè di pagina 4">
            <a:extLst>
              <a:ext uri="{FF2B5EF4-FFF2-40B4-BE49-F238E27FC236}">
                <a16:creationId xmlns="" xmlns:a16="http://schemas.microsoft.com/office/drawing/2014/main" id="{ADF78D4E-96A7-AC8B-6723-3F223F3BE6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F051564-ED4A-BEDE-5C49-D68DD6D2A136}"/>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330265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5174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9633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8"/>
            <a:ext cx="8229600" cy="85725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64433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9055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14758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4897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069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6852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669F32-E979-4122-89EE-C6E6DC022FD3}" type="datetimeFigureOut">
              <a:rPr lang="it-IT" smtClean="0">
                <a:solidFill>
                  <a:prstClr val="black">
                    <a:tint val="75000"/>
                  </a:prstClr>
                </a:solidFill>
              </a:rPr>
              <a:pPr/>
              <a:t>05/12/2024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B3DCCD3-4939-459C-89B1-8A8B71602B2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2882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FCF31-92BC-524E-878A-B2F3F51B6B60}"/>
              </a:ext>
            </a:extLst>
          </p:cNvPr>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C8F195CF-9F33-7B72-E6A9-6C8F4D944B2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FF9D884B-BBAC-0A9C-84D4-22EB9EAD2317}"/>
              </a:ext>
            </a:extLst>
          </p:cNvPr>
          <p:cNvSpPr>
            <a:spLocks noGrp="1"/>
          </p:cNvSpPr>
          <p:nvPr>
            <p:ph type="dt" sz="half" idx="10"/>
          </p:nvPr>
        </p:nvSpPr>
        <p:spPr/>
        <p:txBody>
          <a:bodyPr/>
          <a:lstStyle/>
          <a:p>
            <a:fld id="{3A7CA1F1-A8E6-41BF-B2EB-C5B7A0E7A27E}" type="datetime1">
              <a:rPr lang="it-IT" smtClean="0"/>
              <a:t>05/12/2024</a:t>
            </a:fld>
            <a:endParaRPr lang="it-IT"/>
          </a:p>
        </p:txBody>
      </p:sp>
      <p:sp>
        <p:nvSpPr>
          <p:cNvPr id="5" name="Segnaposto piè di pagina 4">
            <a:extLst>
              <a:ext uri="{FF2B5EF4-FFF2-40B4-BE49-F238E27FC236}">
                <a16:creationId xmlns="" xmlns:a16="http://schemas.microsoft.com/office/drawing/2014/main" id="{4551E8B0-082D-246E-EC0C-25DAB5E5FE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DE2B59E-45ED-2F53-A7C2-BA64E94EDF8F}"/>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33609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96C41A-92C3-30F3-B2D6-8011922CD6E4}"/>
              </a:ext>
            </a:extLst>
          </p:cNvPr>
          <p:cNvSpPr>
            <a:spLocks noGrp="1"/>
          </p:cNvSpPr>
          <p:nvPr>
            <p:ph type="title"/>
          </p:nvPr>
        </p:nvSpPr>
        <p:spPr>
          <a:xfrm>
            <a:off x="623887" y="1282305"/>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409AC4D-0B88-0452-FFEB-C11DFE4501A5}"/>
              </a:ext>
            </a:extLst>
          </p:cNvPr>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FFB3187F-B68A-EC90-E3F0-4367B5BC2F68}"/>
              </a:ext>
            </a:extLst>
          </p:cNvPr>
          <p:cNvSpPr>
            <a:spLocks noGrp="1"/>
          </p:cNvSpPr>
          <p:nvPr>
            <p:ph type="dt" sz="half" idx="10"/>
          </p:nvPr>
        </p:nvSpPr>
        <p:spPr/>
        <p:txBody>
          <a:bodyPr/>
          <a:lstStyle/>
          <a:p>
            <a:fld id="{A541A67F-BBE7-4B0C-B7BB-50AEE7DD76F4}" type="datetime1">
              <a:rPr lang="it-IT" smtClean="0"/>
              <a:t>05/12/2024</a:t>
            </a:fld>
            <a:endParaRPr lang="it-IT"/>
          </a:p>
        </p:txBody>
      </p:sp>
      <p:sp>
        <p:nvSpPr>
          <p:cNvPr id="5" name="Segnaposto piè di pagina 4">
            <a:extLst>
              <a:ext uri="{FF2B5EF4-FFF2-40B4-BE49-F238E27FC236}">
                <a16:creationId xmlns="" xmlns:a16="http://schemas.microsoft.com/office/drawing/2014/main" id="{F7CB97B8-5499-2BB3-371D-4C2EE8C0FE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BBD5C2C-7AA4-91E1-0252-186CAE014E5E}"/>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977381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A2A79D-6AFC-F1EA-7A99-F25AC5285E0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E0CC2D7-CCF3-0955-6D1D-E120B6A5B34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8F9332F-598A-085F-CE00-FCDFE3158962}"/>
              </a:ext>
            </a:extLst>
          </p:cNvPr>
          <p:cNvSpPr>
            <a:spLocks noGrp="1"/>
          </p:cNvSpPr>
          <p:nvPr>
            <p:ph type="dt" sz="half" idx="10"/>
          </p:nvPr>
        </p:nvSpPr>
        <p:spPr/>
        <p:txBody>
          <a:bodyPr/>
          <a:lstStyle/>
          <a:p>
            <a:fld id="{1BA71694-5445-4107-9B7E-076B86E19B62}" type="datetime1">
              <a:rPr lang="it-IT" smtClean="0"/>
              <a:t>05/12/2024</a:t>
            </a:fld>
            <a:endParaRPr lang="it-IT"/>
          </a:p>
        </p:txBody>
      </p:sp>
      <p:sp>
        <p:nvSpPr>
          <p:cNvPr id="5" name="Segnaposto piè di pagina 4">
            <a:extLst>
              <a:ext uri="{FF2B5EF4-FFF2-40B4-BE49-F238E27FC236}">
                <a16:creationId xmlns="" xmlns:a16="http://schemas.microsoft.com/office/drawing/2014/main" id="{ADF78D4E-96A7-AC8B-6723-3F223F3BE6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F051564-ED4A-BEDE-5C49-D68DD6D2A136}"/>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340219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96C41A-92C3-30F3-B2D6-8011922CD6E4}"/>
              </a:ext>
            </a:extLst>
          </p:cNvPr>
          <p:cNvSpPr>
            <a:spLocks noGrp="1"/>
          </p:cNvSpPr>
          <p:nvPr>
            <p:ph type="title"/>
          </p:nvPr>
        </p:nvSpPr>
        <p:spPr>
          <a:xfrm>
            <a:off x="623887" y="1282304"/>
            <a:ext cx="7886700" cy="2139553"/>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409AC4D-0B88-0452-FFEB-C11DFE4501A5}"/>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FFB3187F-B68A-EC90-E3F0-4367B5BC2F68}"/>
              </a:ext>
            </a:extLst>
          </p:cNvPr>
          <p:cNvSpPr>
            <a:spLocks noGrp="1"/>
          </p:cNvSpPr>
          <p:nvPr>
            <p:ph type="dt" sz="half" idx="10"/>
          </p:nvPr>
        </p:nvSpPr>
        <p:spPr/>
        <p:txBody>
          <a:bodyPr/>
          <a:lstStyle/>
          <a:p>
            <a:fld id="{A541A67F-BBE7-4B0C-B7BB-50AEE7DD76F4}" type="datetime1">
              <a:rPr lang="it-IT" smtClean="0"/>
              <a:t>05/12/2024</a:t>
            </a:fld>
            <a:endParaRPr lang="it-IT"/>
          </a:p>
        </p:txBody>
      </p:sp>
      <p:sp>
        <p:nvSpPr>
          <p:cNvPr id="5" name="Segnaposto piè di pagina 4">
            <a:extLst>
              <a:ext uri="{FF2B5EF4-FFF2-40B4-BE49-F238E27FC236}">
                <a16:creationId xmlns="" xmlns:a16="http://schemas.microsoft.com/office/drawing/2014/main" id="{F7CB97B8-5499-2BB3-371D-4C2EE8C0FE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BBD5C2C-7AA4-91E1-0252-186CAE014E5E}"/>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24077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483514A-FCAC-2294-B4BE-1651E432844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B7DADB9-8542-FC4C-F140-179CF206701E}"/>
              </a:ext>
            </a:extLst>
          </p:cNvPr>
          <p:cNvSpPr>
            <a:spLocks noGrp="1"/>
          </p:cNvSpPr>
          <p:nvPr>
            <p:ph sz="half" idx="1"/>
          </p:nvPr>
        </p:nvSpPr>
        <p:spPr>
          <a:xfrm>
            <a:off x="628650" y="1369218"/>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33D383A8-6875-9DE8-6EAE-BCEEDA0383CD}"/>
              </a:ext>
            </a:extLst>
          </p:cNvPr>
          <p:cNvSpPr>
            <a:spLocks noGrp="1"/>
          </p:cNvSpPr>
          <p:nvPr>
            <p:ph sz="half" idx="2"/>
          </p:nvPr>
        </p:nvSpPr>
        <p:spPr>
          <a:xfrm>
            <a:off x="4629150" y="1369218"/>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0C7EEB5-AE0E-1EBD-75AC-F91ED8EDC989}"/>
              </a:ext>
            </a:extLst>
          </p:cNvPr>
          <p:cNvSpPr>
            <a:spLocks noGrp="1"/>
          </p:cNvSpPr>
          <p:nvPr>
            <p:ph type="dt" sz="half" idx="10"/>
          </p:nvPr>
        </p:nvSpPr>
        <p:spPr/>
        <p:txBody>
          <a:bodyPr/>
          <a:lstStyle/>
          <a:p>
            <a:fld id="{B0C0B14A-ACC1-4BF6-A80D-FA6AC56750B8}" type="datetime1">
              <a:rPr lang="it-IT" smtClean="0"/>
              <a:t>05/12/2024</a:t>
            </a:fld>
            <a:endParaRPr lang="it-IT"/>
          </a:p>
        </p:txBody>
      </p:sp>
      <p:sp>
        <p:nvSpPr>
          <p:cNvPr id="6" name="Segnaposto piè di pagina 5">
            <a:extLst>
              <a:ext uri="{FF2B5EF4-FFF2-40B4-BE49-F238E27FC236}">
                <a16:creationId xmlns="" xmlns:a16="http://schemas.microsoft.com/office/drawing/2014/main" id="{0F6CDA12-B866-BA77-4A7E-05F9A9DBE2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07A68BF7-B239-E2A4-A92B-864A2D17914D}"/>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070926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1258DC-51C0-5563-0F3A-94F62A025262}"/>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ABC44055-AF2F-2B4A-3EFC-9CE8BDACF28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57F3463C-30E1-117A-B7C3-2E3234853F29}"/>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8BE404D6-F4C9-D7F9-D444-3E86B71F2FE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38053AA6-7FA2-354B-0EF9-E589B4FBFEFC}"/>
              </a:ext>
            </a:extLst>
          </p:cNvPr>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992530E3-4394-E4FB-D278-BCD390D8AB57}"/>
              </a:ext>
            </a:extLst>
          </p:cNvPr>
          <p:cNvSpPr>
            <a:spLocks noGrp="1"/>
          </p:cNvSpPr>
          <p:nvPr>
            <p:ph type="dt" sz="half" idx="10"/>
          </p:nvPr>
        </p:nvSpPr>
        <p:spPr/>
        <p:txBody>
          <a:bodyPr/>
          <a:lstStyle/>
          <a:p>
            <a:fld id="{14890A77-5F10-41FD-89DB-6AB0D7B39BED}" type="datetime1">
              <a:rPr lang="it-IT" smtClean="0"/>
              <a:t>05/12/2024</a:t>
            </a:fld>
            <a:endParaRPr lang="it-IT"/>
          </a:p>
        </p:txBody>
      </p:sp>
      <p:sp>
        <p:nvSpPr>
          <p:cNvPr id="8" name="Segnaposto piè di pagina 7">
            <a:extLst>
              <a:ext uri="{FF2B5EF4-FFF2-40B4-BE49-F238E27FC236}">
                <a16:creationId xmlns="" xmlns:a16="http://schemas.microsoft.com/office/drawing/2014/main" id="{848E1B55-8135-F288-7D54-0F6EB29C06E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58BACCA2-2184-8DEC-D092-139D46B47C4B}"/>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168354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D938FC-1B2C-BDE3-0A04-31AFE9DAB8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2D01CBB4-9B80-A015-310B-B1F91A1FE33C}"/>
              </a:ext>
            </a:extLst>
          </p:cNvPr>
          <p:cNvSpPr>
            <a:spLocks noGrp="1"/>
          </p:cNvSpPr>
          <p:nvPr>
            <p:ph type="dt" sz="half" idx="10"/>
          </p:nvPr>
        </p:nvSpPr>
        <p:spPr/>
        <p:txBody>
          <a:bodyPr/>
          <a:lstStyle/>
          <a:p>
            <a:fld id="{CB887C5A-B8BD-41E8-9C81-D2B6E6632D47}" type="datetime1">
              <a:rPr lang="it-IT" smtClean="0"/>
              <a:t>05/12/2024</a:t>
            </a:fld>
            <a:endParaRPr lang="it-IT"/>
          </a:p>
        </p:txBody>
      </p:sp>
      <p:sp>
        <p:nvSpPr>
          <p:cNvPr id="4" name="Segnaposto piè di pagina 3">
            <a:extLst>
              <a:ext uri="{FF2B5EF4-FFF2-40B4-BE49-F238E27FC236}">
                <a16:creationId xmlns="" xmlns:a16="http://schemas.microsoft.com/office/drawing/2014/main" id="{4E732D37-1D94-A73D-6C19-0E9EF639EFA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B90969A1-9822-415E-64BB-25DFD786C9C9}"/>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040060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94CC19F-5733-2DA7-E424-6E0F5F5FCB40}"/>
              </a:ext>
            </a:extLst>
          </p:cNvPr>
          <p:cNvSpPr>
            <a:spLocks noGrp="1"/>
          </p:cNvSpPr>
          <p:nvPr>
            <p:ph type="dt" sz="half" idx="10"/>
          </p:nvPr>
        </p:nvSpPr>
        <p:spPr/>
        <p:txBody>
          <a:bodyPr/>
          <a:lstStyle/>
          <a:p>
            <a:fld id="{D3F53D50-9EE1-42CB-B3E2-2FA12F2C3ADA}" type="datetime1">
              <a:rPr lang="it-IT" smtClean="0"/>
              <a:t>05/12/2024</a:t>
            </a:fld>
            <a:endParaRPr lang="it-IT"/>
          </a:p>
        </p:txBody>
      </p:sp>
      <p:sp>
        <p:nvSpPr>
          <p:cNvPr id="3" name="Segnaposto piè di pagina 2">
            <a:extLst>
              <a:ext uri="{FF2B5EF4-FFF2-40B4-BE49-F238E27FC236}">
                <a16:creationId xmlns="" xmlns:a16="http://schemas.microsoft.com/office/drawing/2014/main" id="{847D4444-A703-C338-E192-D3D02B4E3EE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F4BD0795-9152-0ADD-0B4E-9B64F5826080}"/>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313923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370CB1-FF42-E712-7DFA-D72380FB83CD}"/>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12AE79AD-D8F4-5C53-60FC-07DE454AD01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D561FEDA-BAA0-17B7-F8E7-F17FAAEACD6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55072016-5523-5748-AB90-48511E17F03C}"/>
              </a:ext>
            </a:extLst>
          </p:cNvPr>
          <p:cNvSpPr>
            <a:spLocks noGrp="1"/>
          </p:cNvSpPr>
          <p:nvPr>
            <p:ph type="dt" sz="half" idx="10"/>
          </p:nvPr>
        </p:nvSpPr>
        <p:spPr/>
        <p:txBody>
          <a:bodyPr/>
          <a:lstStyle/>
          <a:p>
            <a:fld id="{7A7504F0-D8B6-42C3-9847-138D645B8A8D}" type="datetime1">
              <a:rPr lang="it-IT" smtClean="0"/>
              <a:t>05/12/2024</a:t>
            </a:fld>
            <a:endParaRPr lang="it-IT"/>
          </a:p>
        </p:txBody>
      </p:sp>
      <p:sp>
        <p:nvSpPr>
          <p:cNvPr id="6" name="Segnaposto piè di pagina 5">
            <a:extLst>
              <a:ext uri="{FF2B5EF4-FFF2-40B4-BE49-F238E27FC236}">
                <a16:creationId xmlns="" xmlns:a16="http://schemas.microsoft.com/office/drawing/2014/main" id="{1BD6DB5B-40CD-0BB3-613A-0179920A55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026CA6FE-F8C2-ECAF-87AB-B367BE876F65}"/>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907740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21CC90C-EC4E-D02E-C0C5-00A3ED4AB85F}"/>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21001D8F-73E3-1991-C571-6A9F7FEAFF4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 xmlns:a16="http://schemas.microsoft.com/office/drawing/2014/main" id="{FB05FE52-8468-B4FF-07A3-3CABB8B9B58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343B4BA6-19D0-67DB-2E91-5E122E71C48B}"/>
              </a:ext>
            </a:extLst>
          </p:cNvPr>
          <p:cNvSpPr>
            <a:spLocks noGrp="1"/>
          </p:cNvSpPr>
          <p:nvPr>
            <p:ph type="dt" sz="half" idx="10"/>
          </p:nvPr>
        </p:nvSpPr>
        <p:spPr/>
        <p:txBody>
          <a:bodyPr/>
          <a:lstStyle/>
          <a:p>
            <a:fld id="{AEC6D16C-1E32-48AD-A14B-0001F2435501}" type="datetime1">
              <a:rPr lang="it-IT" smtClean="0"/>
              <a:t>05/12/2024</a:t>
            </a:fld>
            <a:endParaRPr lang="it-IT"/>
          </a:p>
        </p:txBody>
      </p:sp>
      <p:sp>
        <p:nvSpPr>
          <p:cNvPr id="6" name="Segnaposto piè di pagina 5">
            <a:extLst>
              <a:ext uri="{FF2B5EF4-FFF2-40B4-BE49-F238E27FC236}">
                <a16:creationId xmlns="" xmlns:a16="http://schemas.microsoft.com/office/drawing/2014/main" id="{28AF23F8-9ACB-9A3B-CE34-1BC978A9B5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4FE3757F-A6FB-32AD-EA0C-3B2AFC0FB72D}"/>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068648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C54604-333B-E994-2246-E915F8A243A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6086F720-7B53-FAC9-A1E6-DC868EB8832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598FF6B2-595D-99B1-2013-B6165C7809C0}"/>
              </a:ext>
            </a:extLst>
          </p:cNvPr>
          <p:cNvSpPr>
            <a:spLocks noGrp="1"/>
          </p:cNvSpPr>
          <p:nvPr>
            <p:ph type="dt" sz="half" idx="10"/>
          </p:nvPr>
        </p:nvSpPr>
        <p:spPr/>
        <p:txBody>
          <a:bodyPr/>
          <a:lstStyle/>
          <a:p>
            <a:fld id="{05F02F01-DCB5-4237-AC1D-CB28A6908FA2}" type="datetime1">
              <a:rPr lang="it-IT" smtClean="0"/>
              <a:t>05/12/2024</a:t>
            </a:fld>
            <a:endParaRPr lang="it-IT"/>
          </a:p>
        </p:txBody>
      </p:sp>
      <p:sp>
        <p:nvSpPr>
          <p:cNvPr id="5" name="Segnaposto piè di pagina 4">
            <a:extLst>
              <a:ext uri="{FF2B5EF4-FFF2-40B4-BE49-F238E27FC236}">
                <a16:creationId xmlns="" xmlns:a16="http://schemas.microsoft.com/office/drawing/2014/main" id="{9C8DE1CA-234B-9634-1FAE-E8308CDBCC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650402A-FE07-001F-72EC-72365B81DE94}"/>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802646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20DAA41B-F715-3935-6340-F240F48008D2}"/>
              </a:ext>
            </a:extLst>
          </p:cNvPr>
          <p:cNvSpPr>
            <a:spLocks noGrp="1"/>
          </p:cNvSpPr>
          <p:nvPr>
            <p:ph type="title" orient="vert"/>
          </p:nvPr>
        </p:nvSpPr>
        <p:spPr>
          <a:xfrm>
            <a:off x="6543675" y="273843"/>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58D18FCD-ED91-FCDA-56B1-CFE78AA400BD}"/>
              </a:ext>
            </a:extLst>
          </p:cNvPr>
          <p:cNvSpPr>
            <a:spLocks noGrp="1"/>
          </p:cNvSpPr>
          <p:nvPr>
            <p:ph type="body" orient="vert" idx="1"/>
          </p:nvPr>
        </p:nvSpPr>
        <p:spPr>
          <a:xfrm>
            <a:off x="628650" y="273843"/>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8C4FEFE-01F2-31BA-CD15-CFCF59612B67}"/>
              </a:ext>
            </a:extLst>
          </p:cNvPr>
          <p:cNvSpPr>
            <a:spLocks noGrp="1"/>
          </p:cNvSpPr>
          <p:nvPr>
            <p:ph type="dt" sz="half" idx="10"/>
          </p:nvPr>
        </p:nvSpPr>
        <p:spPr/>
        <p:txBody>
          <a:bodyPr/>
          <a:lstStyle/>
          <a:p>
            <a:fld id="{794660A6-8AAF-4F2D-9A68-E75D50A78C55}" type="datetime1">
              <a:rPr lang="it-IT" smtClean="0"/>
              <a:t>05/12/2024</a:t>
            </a:fld>
            <a:endParaRPr lang="it-IT"/>
          </a:p>
        </p:txBody>
      </p:sp>
      <p:sp>
        <p:nvSpPr>
          <p:cNvPr id="5" name="Segnaposto piè di pagina 4">
            <a:extLst>
              <a:ext uri="{FF2B5EF4-FFF2-40B4-BE49-F238E27FC236}">
                <a16:creationId xmlns="" xmlns:a16="http://schemas.microsoft.com/office/drawing/2014/main" id="{17AF5A54-FD5D-ABB5-E439-AB32F3B7B5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FF91EFA-7FD1-3E5E-A590-5EFA99EBB3DB}"/>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70801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483514A-FCAC-2294-B4BE-1651E432844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B7DADB9-8542-FC4C-F140-179CF206701E}"/>
              </a:ext>
            </a:extLst>
          </p:cNvPr>
          <p:cNvSpPr>
            <a:spLocks noGrp="1"/>
          </p:cNvSpPr>
          <p:nvPr>
            <p:ph sz="half" idx="1"/>
          </p:nvPr>
        </p:nvSpPr>
        <p:spPr>
          <a:xfrm>
            <a:off x="628650" y="1369218"/>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33D383A8-6875-9DE8-6EAE-BCEEDA0383CD}"/>
              </a:ext>
            </a:extLst>
          </p:cNvPr>
          <p:cNvSpPr>
            <a:spLocks noGrp="1"/>
          </p:cNvSpPr>
          <p:nvPr>
            <p:ph sz="half" idx="2"/>
          </p:nvPr>
        </p:nvSpPr>
        <p:spPr>
          <a:xfrm>
            <a:off x="4629150" y="1369218"/>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0C7EEB5-AE0E-1EBD-75AC-F91ED8EDC989}"/>
              </a:ext>
            </a:extLst>
          </p:cNvPr>
          <p:cNvSpPr>
            <a:spLocks noGrp="1"/>
          </p:cNvSpPr>
          <p:nvPr>
            <p:ph type="dt" sz="half" idx="10"/>
          </p:nvPr>
        </p:nvSpPr>
        <p:spPr/>
        <p:txBody>
          <a:bodyPr/>
          <a:lstStyle/>
          <a:p>
            <a:fld id="{B0C0B14A-ACC1-4BF6-A80D-FA6AC56750B8}" type="datetime1">
              <a:rPr lang="it-IT" smtClean="0"/>
              <a:t>05/12/2024</a:t>
            </a:fld>
            <a:endParaRPr lang="it-IT"/>
          </a:p>
        </p:txBody>
      </p:sp>
      <p:sp>
        <p:nvSpPr>
          <p:cNvPr id="6" name="Segnaposto piè di pagina 5">
            <a:extLst>
              <a:ext uri="{FF2B5EF4-FFF2-40B4-BE49-F238E27FC236}">
                <a16:creationId xmlns="" xmlns:a16="http://schemas.microsoft.com/office/drawing/2014/main" id="{0F6CDA12-B866-BA77-4A7E-05F9A9DBE2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07A68BF7-B239-E2A4-A92B-864A2D17914D}"/>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105717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grpSp>
        <p:nvGrpSpPr>
          <p:cNvPr id="4" name="Gruppo 3">
            <a:extLst>
              <a:ext uri="{FF2B5EF4-FFF2-40B4-BE49-F238E27FC236}">
                <a16:creationId xmlns="" xmlns:a16="http://schemas.microsoft.com/office/drawing/2014/main" id="{6D25EB1E-CB1A-6935-3303-83C02058479A}"/>
              </a:ext>
            </a:extLst>
          </p:cNvPr>
          <p:cNvGrpSpPr/>
          <p:nvPr userDrawn="1"/>
        </p:nvGrpSpPr>
        <p:grpSpPr>
          <a:xfrm>
            <a:off x="-23157" y="4687576"/>
            <a:ext cx="9167159" cy="439595"/>
            <a:chOff x="-30877" y="6250101"/>
            <a:chExt cx="12222879" cy="586127"/>
          </a:xfrm>
        </p:grpSpPr>
        <p:pic>
          <p:nvPicPr>
            <p:cNvPr id="12" name="Picture 3" descr="C:\Users\MassoniM\Documents\Federcostruzioni\Rapporto Annuale Federcostruzioni\2016\Sfond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9" t="2146" r="50000" b="86231"/>
            <a:stretch/>
          </p:blipFill>
          <p:spPr bwMode="auto">
            <a:xfrm>
              <a:off x="109313" y="6250101"/>
              <a:ext cx="3577499" cy="58612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1 9"/>
            <p:cNvCxnSpPr/>
            <p:nvPr userDrawn="1"/>
          </p:nvCxnSpPr>
          <p:spPr>
            <a:xfrm flipH="1">
              <a:off x="-30877" y="6250101"/>
              <a:ext cx="12222879" cy="0"/>
            </a:xfrm>
            <a:prstGeom prst="line">
              <a:avLst/>
            </a:prstGeom>
            <a:ln w="19050">
              <a:solidFill>
                <a:srgbClr val="F7B81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611434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Diapositiva titolo">
    <p:spTree>
      <p:nvGrpSpPr>
        <p:cNvPr id="1" name=""/>
        <p:cNvGrpSpPr/>
        <p:nvPr/>
      </p:nvGrpSpPr>
      <p:grpSpPr>
        <a:xfrm>
          <a:off x="0" y="0"/>
          <a:ext cx="0" cy="0"/>
          <a:chOff x="0" y="0"/>
          <a:chExt cx="0" cy="0"/>
        </a:xfrm>
      </p:grpSpPr>
      <p:pic>
        <p:nvPicPr>
          <p:cNvPr id="9" name="Picture 2" descr="C:\Users\Admin\Downloads\Federcostruzioni_15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39" y="0"/>
            <a:ext cx="1213338" cy="77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2584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Diapositiva titolo">
    <p:spTree>
      <p:nvGrpSpPr>
        <p:cNvPr id="1" name=""/>
        <p:cNvGrpSpPr/>
        <p:nvPr/>
      </p:nvGrpSpPr>
      <p:grpSpPr>
        <a:xfrm>
          <a:off x="0" y="0"/>
          <a:ext cx="0" cy="0"/>
          <a:chOff x="0" y="0"/>
          <a:chExt cx="0" cy="0"/>
        </a:xfrm>
      </p:grpSpPr>
      <p:pic>
        <p:nvPicPr>
          <p:cNvPr id="9" name="Picture 2" descr="C:\Users\Admin\Downloads\Federcostruzioni_15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39" y="4369744"/>
            <a:ext cx="1213338" cy="77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2642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Diapositiva titolo">
    <p:spTree>
      <p:nvGrpSpPr>
        <p:cNvPr id="1" name=""/>
        <p:cNvGrpSpPr/>
        <p:nvPr/>
      </p:nvGrpSpPr>
      <p:grpSpPr>
        <a:xfrm>
          <a:off x="0" y="0"/>
          <a:ext cx="0" cy="0"/>
          <a:chOff x="0" y="0"/>
          <a:chExt cx="0" cy="0"/>
        </a:xfrm>
      </p:grpSpPr>
      <p:pic>
        <p:nvPicPr>
          <p:cNvPr id="9" name="Picture 2" descr="C:\Users\Admin\Downloads\Federcostruzioni_15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123" y="4609487"/>
            <a:ext cx="794804" cy="50685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1 11"/>
          <p:cNvCxnSpPr/>
          <p:nvPr userDrawn="1"/>
        </p:nvCxnSpPr>
        <p:spPr>
          <a:xfrm flipH="1">
            <a:off x="-23157" y="4606099"/>
            <a:ext cx="9167159" cy="0"/>
          </a:xfrm>
          <a:prstGeom prst="line">
            <a:avLst/>
          </a:prstGeom>
          <a:ln w="19050">
            <a:solidFill>
              <a:srgbClr val="F7B8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39952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4" name="Holder 7"/>
          <p:cNvSpPr>
            <a:spLocks noGrp="1"/>
          </p:cNvSpPr>
          <p:nvPr>
            <p:ph type="sldNum" sz="quarter" idx="7"/>
          </p:nvPr>
        </p:nvSpPr>
        <p:spPr>
          <a:xfrm>
            <a:off x="8610600" y="4626614"/>
            <a:ext cx="350520" cy="215178"/>
          </a:xfrm>
          <a:prstGeom prst="rect">
            <a:avLst/>
          </a:prstGeom>
        </p:spPr>
        <p:txBody>
          <a:bodyPr lIns="0" tIns="0" rIns="0" bIns="0"/>
          <a:lstStyle>
            <a:lvl1pPr algn="ctr">
              <a:defRPr sz="1300">
                <a:solidFill>
                  <a:srgbClr val="103676"/>
                </a:solidFill>
              </a:defRPr>
            </a:lvl1pPr>
          </a:lstStyle>
          <a:p>
            <a:fld id="{B6F15528-21DE-4FAA-801E-634DDDAF4B2B}" type="slidenum">
              <a:rPr lang="it-IT" smtClean="0"/>
              <a:pPr/>
              <a:t>‹N›</a:t>
            </a:fld>
            <a:endParaRPr lang="it-IT" dirty="0"/>
          </a:p>
        </p:txBody>
      </p:sp>
      <p:sp>
        <p:nvSpPr>
          <p:cNvPr id="15" name="Holder 3"/>
          <p:cNvSpPr>
            <a:spLocks noGrp="1"/>
          </p:cNvSpPr>
          <p:nvPr>
            <p:ph type="body" idx="1"/>
          </p:nvPr>
        </p:nvSpPr>
        <p:spPr>
          <a:xfrm>
            <a:off x="685800" y="1582372"/>
            <a:ext cx="7772400" cy="184426"/>
          </a:xfrm>
        </p:spPr>
        <p:txBody>
          <a:bodyPr lIns="0" tIns="0" rIns="0" bIns="0"/>
          <a:lstStyle>
            <a:lvl1pPr algn="just">
              <a:defRPr sz="1200" b="0" i="0">
                <a:solidFill>
                  <a:schemeClr val="tx1"/>
                </a:solidFill>
              </a:defRPr>
            </a:lvl1pPr>
          </a:lstStyle>
          <a:p>
            <a:endParaRPr dirty="0"/>
          </a:p>
        </p:txBody>
      </p:sp>
      <p:sp>
        <p:nvSpPr>
          <p:cNvPr id="17" name="Titolo 16"/>
          <p:cNvSpPr>
            <a:spLocks noGrp="1"/>
          </p:cNvSpPr>
          <p:nvPr>
            <p:ph type="title"/>
          </p:nvPr>
        </p:nvSpPr>
        <p:spPr>
          <a:xfrm>
            <a:off x="699245" y="120502"/>
            <a:ext cx="7745511" cy="242374"/>
          </a:xfrm>
        </p:spPr>
        <p:txBody>
          <a:bodyPr vert="horz"/>
          <a:lstStyle/>
          <a:p>
            <a:r>
              <a:rPr lang="it-IT"/>
              <a:t>Fare clic per modificare stile</a:t>
            </a:r>
          </a:p>
        </p:txBody>
      </p:sp>
    </p:spTree>
    <p:extLst>
      <p:ext uri="{BB962C8B-B14F-4D97-AF65-F5344CB8AC3E}">
        <p14:creationId xmlns:p14="http://schemas.microsoft.com/office/powerpoint/2010/main" val="27212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a:lstStyle/>
          <a:p>
            <a:r>
              <a:rPr lang="it-IT"/>
              <a:t>Fare clic per modificare stile</a:t>
            </a:r>
          </a:p>
        </p:txBody>
      </p:sp>
      <p:sp>
        <p:nvSpPr>
          <p:cNvPr id="3" name="Segnaposto numero diapositiva 2"/>
          <p:cNvSpPr>
            <a:spLocks noGrp="1"/>
          </p:cNvSpPr>
          <p:nvPr>
            <p:ph type="sldNum" sz="quarter" idx="10"/>
          </p:nvPr>
        </p:nvSpPr>
        <p:spPr/>
        <p:txBody>
          <a:bodyPr/>
          <a:lstStyle/>
          <a:p>
            <a:fld id="{B6F15528-21DE-4FAA-801E-634DDDAF4B2B}" type="slidenum">
              <a:rPr lang="it-IT" smtClean="0"/>
              <a:pPr/>
              <a:t>‹N›</a:t>
            </a:fld>
            <a:endParaRPr lang="it-IT" dirty="0"/>
          </a:p>
        </p:txBody>
      </p:sp>
      <p:sp>
        <p:nvSpPr>
          <p:cNvPr id="7" name="Holder 2"/>
          <p:cNvSpPr txBox="1">
            <a:spLocks/>
          </p:cNvSpPr>
          <p:nvPr userDrawn="1"/>
        </p:nvSpPr>
        <p:spPr>
          <a:xfrm>
            <a:off x="682312" y="1578150"/>
            <a:ext cx="7745511" cy="322829"/>
          </a:xfrm>
          <a:prstGeom prst="rect">
            <a:avLst/>
          </a:prstGeom>
        </p:spPr>
        <p:txBody>
          <a:bodyPr wrap="square" lIns="0" tIns="0" rIns="0" bIns="0">
            <a:spAutoFit/>
          </a:bodyPr>
          <a:lstStyle>
            <a:lvl1pPr>
              <a:defRPr sz="2100" b="1" i="0">
                <a:solidFill>
                  <a:srgbClr val="11498A"/>
                </a:solidFill>
                <a:latin typeface="Calibri"/>
                <a:ea typeface="+mj-ea"/>
                <a:cs typeface="Calibri"/>
              </a:defRPr>
            </a:lvl1pPr>
          </a:lstStyle>
          <a:p>
            <a:endParaRPr lang="it-IT" sz="2100" dirty="0"/>
          </a:p>
        </p:txBody>
      </p:sp>
      <p:sp>
        <p:nvSpPr>
          <p:cNvPr id="8" name="Segnaposto testo 10"/>
          <p:cNvSpPr>
            <a:spLocks noGrp="1"/>
          </p:cNvSpPr>
          <p:nvPr>
            <p:ph type="body" sz="quarter" idx="11" hasCustomPrompt="1"/>
          </p:nvPr>
        </p:nvSpPr>
        <p:spPr>
          <a:xfrm>
            <a:off x="685800" y="4626614"/>
            <a:ext cx="4038600" cy="169068"/>
          </a:xfrm>
        </p:spPr>
        <p:txBody>
          <a:bodyPr vert="horz"/>
          <a:lstStyle>
            <a:lvl1pPr>
              <a:defRPr sz="1100" b="1">
                <a:solidFill>
                  <a:srgbClr val="103676"/>
                </a:solidFill>
              </a:defRPr>
            </a:lvl1pPr>
            <a:lvl2pPr>
              <a:defRPr sz="1100">
                <a:solidFill>
                  <a:srgbClr val="103676"/>
                </a:solidFill>
              </a:defRPr>
            </a:lvl2pPr>
            <a:lvl3pPr>
              <a:defRPr sz="1100">
                <a:solidFill>
                  <a:srgbClr val="103676"/>
                </a:solidFill>
              </a:defRPr>
            </a:lvl3pPr>
            <a:lvl4pPr>
              <a:defRPr sz="1100">
                <a:solidFill>
                  <a:srgbClr val="103676"/>
                </a:solidFill>
              </a:defRPr>
            </a:lvl4pPr>
            <a:lvl5pPr>
              <a:defRPr sz="1100">
                <a:solidFill>
                  <a:srgbClr val="103676"/>
                </a:solidFill>
              </a:defRPr>
            </a:lvl5pPr>
          </a:lstStyle>
          <a:p>
            <a:pPr lvl="0"/>
            <a:r>
              <a:rPr lang="it-IT" dirty="0"/>
              <a:t>Fare clic per modificare gli stili del testo dello schema </a:t>
            </a:r>
          </a:p>
        </p:txBody>
      </p:sp>
      <p:sp>
        <p:nvSpPr>
          <p:cNvPr id="9" name="Holder 3"/>
          <p:cNvSpPr>
            <a:spLocks noGrp="1"/>
          </p:cNvSpPr>
          <p:nvPr>
            <p:ph type="body" idx="1"/>
          </p:nvPr>
        </p:nvSpPr>
        <p:spPr>
          <a:xfrm>
            <a:off x="685800" y="1582372"/>
            <a:ext cx="7772400" cy="184426"/>
          </a:xfrm>
        </p:spPr>
        <p:txBody>
          <a:bodyPr lIns="0" tIns="0" rIns="0" bIns="0"/>
          <a:lstStyle>
            <a:lvl1pPr algn="just">
              <a:defRPr sz="1200" b="0" i="0">
                <a:solidFill>
                  <a:schemeClr val="tx1"/>
                </a:solidFill>
              </a:defRPr>
            </a:lvl1pPr>
          </a:lstStyle>
          <a:p>
            <a:endParaRPr dirty="0"/>
          </a:p>
        </p:txBody>
      </p:sp>
    </p:spTree>
    <p:extLst>
      <p:ext uri="{BB962C8B-B14F-4D97-AF65-F5344CB8AC3E}">
        <p14:creationId xmlns:p14="http://schemas.microsoft.com/office/powerpoint/2010/main" val="26675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1258DC-51C0-5563-0F3A-94F62A025262}"/>
              </a:ext>
            </a:extLst>
          </p:cNvPr>
          <p:cNvSpPr>
            <a:spLocks noGrp="1"/>
          </p:cNvSpPr>
          <p:nvPr>
            <p:ph type="title"/>
          </p:nvPr>
        </p:nvSpPr>
        <p:spPr>
          <a:xfrm>
            <a:off x="629841" y="273844"/>
            <a:ext cx="7886700" cy="994172"/>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ABC44055-AF2F-2B4A-3EFC-9CE8BDACF28E}"/>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57F3463C-30E1-117A-B7C3-2E3234853F29}"/>
              </a:ext>
            </a:extLst>
          </p:cNvPr>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8BE404D6-F4C9-D7F9-D444-3E86B71F2FE8}"/>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38053AA6-7FA2-354B-0EF9-E589B4FBFEFC}"/>
              </a:ext>
            </a:extLst>
          </p:cNvPr>
          <p:cNvSpPr>
            <a:spLocks noGrp="1"/>
          </p:cNvSpPr>
          <p:nvPr>
            <p:ph sz="quarter" idx="4"/>
          </p:nvPr>
        </p:nvSpPr>
        <p:spPr>
          <a:xfrm>
            <a:off x="4629151"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992530E3-4394-E4FB-D278-BCD390D8AB57}"/>
              </a:ext>
            </a:extLst>
          </p:cNvPr>
          <p:cNvSpPr>
            <a:spLocks noGrp="1"/>
          </p:cNvSpPr>
          <p:nvPr>
            <p:ph type="dt" sz="half" idx="10"/>
          </p:nvPr>
        </p:nvSpPr>
        <p:spPr/>
        <p:txBody>
          <a:bodyPr/>
          <a:lstStyle/>
          <a:p>
            <a:fld id="{14890A77-5F10-41FD-89DB-6AB0D7B39BED}" type="datetime1">
              <a:rPr lang="it-IT" smtClean="0"/>
              <a:t>05/12/2024</a:t>
            </a:fld>
            <a:endParaRPr lang="it-IT"/>
          </a:p>
        </p:txBody>
      </p:sp>
      <p:sp>
        <p:nvSpPr>
          <p:cNvPr id="8" name="Segnaposto piè di pagina 7">
            <a:extLst>
              <a:ext uri="{FF2B5EF4-FFF2-40B4-BE49-F238E27FC236}">
                <a16:creationId xmlns="" xmlns:a16="http://schemas.microsoft.com/office/drawing/2014/main" id="{848E1B55-8135-F288-7D54-0F6EB29C06E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58BACCA2-2184-8DEC-D092-139D46B47C4B}"/>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83818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D938FC-1B2C-BDE3-0A04-31AFE9DAB8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2D01CBB4-9B80-A015-310B-B1F91A1FE33C}"/>
              </a:ext>
            </a:extLst>
          </p:cNvPr>
          <p:cNvSpPr>
            <a:spLocks noGrp="1"/>
          </p:cNvSpPr>
          <p:nvPr>
            <p:ph type="dt" sz="half" idx="10"/>
          </p:nvPr>
        </p:nvSpPr>
        <p:spPr/>
        <p:txBody>
          <a:bodyPr/>
          <a:lstStyle/>
          <a:p>
            <a:fld id="{CB887C5A-B8BD-41E8-9C81-D2B6E6632D47}" type="datetime1">
              <a:rPr lang="it-IT" smtClean="0"/>
              <a:t>05/12/2024</a:t>
            </a:fld>
            <a:endParaRPr lang="it-IT"/>
          </a:p>
        </p:txBody>
      </p:sp>
      <p:sp>
        <p:nvSpPr>
          <p:cNvPr id="4" name="Segnaposto piè di pagina 3">
            <a:extLst>
              <a:ext uri="{FF2B5EF4-FFF2-40B4-BE49-F238E27FC236}">
                <a16:creationId xmlns="" xmlns:a16="http://schemas.microsoft.com/office/drawing/2014/main" id="{4E732D37-1D94-A73D-6C19-0E9EF639EFA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B90969A1-9822-415E-64BB-25DFD786C9C9}"/>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199651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94CC19F-5733-2DA7-E424-6E0F5F5FCB40}"/>
              </a:ext>
            </a:extLst>
          </p:cNvPr>
          <p:cNvSpPr>
            <a:spLocks noGrp="1"/>
          </p:cNvSpPr>
          <p:nvPr>
            <p:ph type="dt" sz="half" idx="10"/>
          </p:nvPr>
        </p:nvSpPr>
        <p:spPr/>
        <p:txBody>
          <a:bodyPr/>
          <a:lstStyle/>
          <a:p>
            <a:fld id="{D3F53D50-9EE1-42CB-B3E2-2FA12F2C3ADA}" type="datetime1">
              <a:rPr lang="it-IT" smtClean="0"/>
              <a:t>05/12/2024</a:t>
            </a:fld>
            <a:endParaRPr lang="it-IT"/>
          </a:p>
        </p:txBody>
      </p:sp>
      <p:sp>
        <p:nvSpPr>
          <p:cNvPr id="3" name="Segnaposto piè di pagina 2">
            <a:extLst>
              <a:ext uri="{FF2B5EF4-FFF2-40B4-BE49-F238E27FC236}">
                <a16:creationId xmlns="" xmlns:a16="http://schemas.microsoft.com/office/drawing/2014/main" id="{847D4444-A703-C338-E192-D3D02B4E3EE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F4BD0795-9152-0ADD-0B4E-9B64F5826080}"/>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428708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370CB1-FF42-E712-7DFA-D72380FB83CD}"/>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12AE79AD-D8F4-5C53-60FC-07DE454AD013}"/>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D561FEDA-BAA0-17B7-F8E7-F17FAAEACD69}"/>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55072016-5523-5748-AB90-48511E17F03C}"/>
              </a:ext>
            </a:extLst>
          </p:cNvPr>
          <p:cNvSpPr>
            <a:spLocks noGrp="1"/>
          </p:cNvSpPr>
          <p:nvPr>
            <p:ph type="dt" sz="half" idx="10"/>
          </p:nvPr>
        </p:nvSpPr>
        <p:spPr/>
        <p:txBody>
          <a:bodyPr/>
          <a:lstStyle/>
          <a:p>
            <a:fld id="{7A7504F0-D8B6-42C3-9847-138D645B8A8D}" type="datetime1">
              <a:rPr lang="it-IT" smtClean="0"/>
              <a:t>05/12/2024</a:t>
            </a:fld>
            <a:endParaRPr lang="it-IT"/>
          </a:p>
        </p:txBody>
      </p:sp>
      <p:sp>
        <p:nvSpPr>
          <p:cNvPr id="6" name="Segnaposto piè di pagina 5">
            <a:extLst>
              <a:ext uri="{FF2B5EF4-FFF2-40B4-BE49-F238E27FC236}">
                <a16:creationId xmlns="" xmlns:a16="http://schemas.microsoft.com/office/drawing/2014/main" id="{1BD6DB5B-40CD-0BB3-613A-0179920A554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026CA6FE-F8C2-ECAF-87AB-B367BE876F65}"/>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200656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21CC90C-EC4E-D02E-C0C5-00A3ED4AB85F}"/>
              </a:ext>
            </a:extLst>
          </p:cNvPr>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21001D8F-73E3-1991-C571-6A9F7FEAFF43}"/>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it-IT"/>
          </a:p>
        </p:txBody>
      </p:sp>
      <p:sp>
        <p:nvSpPr>
          <p:cNvPr id="4" name="Segnaposto testo 3">
            <a:extLst>
              <a:ext uri="{FF2B5EF4-FFF2-40B4-BE49-F238E27FC236}">
                <a16:creationId xmlns="" xmlns:a16="http://schemas.microsoft.com/office/drawing/2014/main" id="{FB05FE52-8468-B4FF-07A3-3CABB8B9B58A}"/>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343B4BA6-19D0-67DB-2E91-5E122E71C48B}"/>
              </a:ext>
            </a:extLst>
          </p:cNvPr>
          <p:cNvSpPr>
            <a:spLocks noGrp="1"/>
          </p:cNvSpPr>
          <p:nvPr>
            <p:ph type="dt" sz="half" idx="10"/>
          </p:nvPr>
        </p:nvSpPr>
        <p:spPr/>
        <p:txBody>
          <a:bodyPr/>
          <a:lstStyle/>
          <a:p>
            <a:fld id="{AEC6D16C-1E32-48AD-A14B-0001F2435501}" type="datetime1">
              <a:rPr lang="it-IT" smtClean="0"/>
              <a:t>05/12/2024</a:t>
            </a:fld>
            <a:endParaRPr lang="it-IT"/>
          </a:p>
        </p:txBody>
      </p:sp>
      <p:sp>
        <p:nvSpPr>
          <p:cNvPr id="6" name="Segnaposto piè di pagina 5">
            <a:extLst>
              <a:ext uri="{FF2B5EF4-FFF2-40B4-BE49-F238E27FC236}">
                <a16:creationId xmlns="" xmlns:a16="http://schemas.microsoft.com/office/drawing/2014/main" id="{28AF23F8-9ACB-9A3B-CE34-1BC978A9B5F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4FE3757F-A6FB-32AD-EA0C-3B2AFC0FB72D}"/>
              </a:ext>
            </a:extLst>
          </p:cNvPr>
          <p:cNvSpPr>
            <a:spLocks noGrp="1"/>
          </p:cNvSpPr>
          <p:nvPr>
            <p:ph type="sldNum" sz="quarter" idx="12"/>
          </p:nvPr>
        </p:nvSpPr>
        <p:spPr/>
        <p:txBody>
          <a:bodyPr/>
          <a:lstStyle/>
          <a:p>
            <a:fld id="{4B390571-9C35-4851-A8BA-F474CD08C53E}" type="slidenum">
              <a:rPr lang="it-IT" smtClean="0"/>
              <a:t>‹N›</a:t>
            </a:fld>
            <a:endParaRPr lang="it-IT"/>
          </a:p>
        </p:txBody>
      </p:sp>
    </p:spTree>
    <p:extLst>
      <p:ext uri="{BB962C8B-B14F-4D97-AF65-F5344CB8AC3E}">
        <p14:creationId xmlns:p14="http://schemas.microsoft.com/office/powerpoint/2010/main" val="339904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1608CBB2-C4AB-A151-8621-B46B11C46BAD}"/>
              </a:ext>
            </a:extLst>
          </p:cNvPr>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661B2A3C-8E83-59EE-A090-0E30D570703C}"/>
              </a:ext>
            </a:extLst>
          </p:cNvPr>
          <p:cNvSpPr>
            <a:spLocks noGrp="1"/>
          </p:cNvSpPr>
          <p:nvPr>
            <p:ph type="body" idx="1"/>
          </p:nvPr>
        </p:nvSpPr>
        <p:spPr>
          <a:xfrm>
            <a:off x="628650" y="1369218"/>
            <a:ext cx="7886700" cy="3263504"/>
          </a:xfrm>
          <a:prstGeom prst="rect">
            <a:avLst/>
          </a:prstGeom>
        </p:spPr>
        <p:txBody>
          <a:bodyPr vert="horz" lIns="68579" tIns="34289" rIns="68579" bIns="34289"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CE06A24-08D3-14C0-001C-315F7B145C8F}"/>
              </a:ext>
            </a:extLst>
          </p:cNvPr>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1701DCC4-2221-4E5C-8325-A5F475904D79}" type="datetime1">
              <a:rPr lang="it-IT" smtClean="0"/>
              <a:t>05/12/2024</a:t>
            </a:fld>
            <a:endParaRPr lang="it-IT"/>
          </a:p>
        </p:txBody>
      </p:sp>
      <p:sp>
        <p:nvSpPr>
          <p:cNvPr id="5" name="Segnaposto piè di pagina 4">
            <a:extLst>
              <a:ext uri="{FF2B5EF4-FFF2-40B4-BE49-F238E27FC236}">
                <a16:creationId xmlns="" xmlns:a16="http://schemas.microsoft.com/office/drawing/2014/main" id="{5F11C792-0479-4092-02DE-3E6615FA0C78}"/>
              </a:ext>
            </a:extLst>
          </p:cNvPr>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FDC8B915-90A0-4214-7A9B-BB7AAB703B3E}"/>
              </a:ext>
            </a:extLst>
          </p:cNvPr>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4B390571-9C35-4851-A8BA-F474CD08C53E}" type="slidenum">
              <a:rPr lang="it-IT" smtClean="0"/>
              <a:t>‹N›</a:t>
            </a:fld>
            <a:endParaRPr lang="it-IT"/>
          </a:p>
        </p:txBody>
      </p:sp>
    </p:spTree>
    <p:extLst>
      <p:ext uri="{BB962C8B-B14F-4D97-AF65-F5344CB8AC3E}">
        <p14:creationId xmlns:p14="http://schemas.microsoft.com/office/powerpoint/2010/main" val="326203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6" r:id="rId14"/>
    <p:sldLayoutId id="2147483667" r:id="rId15"/>
    <p:sldLayoutId id="2147483663" r:id="rId16"/>
    <p:sldLayoutId id="2147483664" r:id="rId17"/>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it-IT"/>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8"/>
            <a:fld id="{60669F32-E979-4122-89EE-C6E6DC022FD3}" type="datetimeFigureOut">
              <a:rPr lang="it-IT" smtClean="0">
                <a:solidFill>
                  <a:prstClr val="black">
                    <a:tint val="75000"/>
                  </a:prstClr>
                </a:solidFill>
              </a:rPr>
              <a:pPr defTabSz="914378"/>
              <a:t>05/12/2024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8"/>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8"/>
            <a:fld id="{FB3DCCD3-4939-459C-89B1-8A8B71602B24}" type="slidenum">
              <a:rPr lang="it-IT" smtClean="0">
                <a:solidFill>
                  <a:prstClr val="black">
                    <a:tint val="75000"/>
                  </a:prstClr>
                </a:solidFill>
              </a:rPr>
              <a:pPr defTabSz="914378"/>
              <a:t>‹N›</a:t>
            </a:fld>
            <a:endParaRPr lang="it-IT">
              <a:solidFill>
                <a:prstClr val="black">
                  <a:tint val="75000"/>
                </a:prstClr>
              </a:solidFill>
            </a:endParaRPr>
          </a:p>
        </p:txBody>
      </p:sp>
    </p:spTree>
    <p:extLst>
      <p:ext uri="{BB962C8B-B14F-4D97-AF65-F5344CB8AC3E}">
        <p14:creationId xmlns:p14="http://schemas.microsoft.com/office/powerpoint/2010/main" val="12107997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1608CBB2-C4AB-A151-8621-B46B11C46BAD}"/>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661B2A3C-8E83-59EE-A090-0E30D570703C}"/>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CE06A24-08D3-14C0-001C-315F7B145C8F}"/>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701DCC4-2221-4E5C-8325-A5F475904D79}" type="datetime1">
              <a:rPr lang="it-IT" smtClean="0"/>
              <a:t>05/12/2024</a:t>
            </a:fld>
            <a:endParaRPr lang="it-IT"/>
          </a:p>
        </p:txBody>
      </p:sp>
      <p:sp>
        <p:nvSpPr>
          <p:cNvPr id="5" name="Segnaposto piè di pagina 4">
            <a:extLst>
              <a:ext uri="{FF2B5EF4-FFF2-40B4-BE49-F238E27FC236}">
                <a16:creationId xmlns="" xmlns:a16="http://schemas.microsoft.com/office/drawing/2014/main" id="{5F11C792-0479-4092-02DE-3E6615FA0C78}"/>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FDC8B915-90A0-4214-7A9B-BB7AAB703B3E}"/>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B390571-9C35-4851-A8BA-F474CD08C53E}" type="slidenum">
              <a:rPr lang="it-IT" smtClean="0"/>
              <a:t>‹N›</a:t>
            </a:fld>
            <a:endParaRPr lang="it-IT"/>
          </a:p>
        </p:txBody>
      </p:sp>
    </p:spTree>
    <p:extLst>
      <p:ext uri="{BB962C8B-B14F-4D97-AF65-F5344CB8AC3E}">
        <p14:creationId xmlns:p14="http://schemas.microsoft.com/office/powerpoint/2010/main" val="2073534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it-IT"/>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22.xml"/><Relationship Id="rId16"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ownloads\Federcostruzioni_15_white.jpg"/>
          <p:cNvPicPr>
            <a:picLocks noChangeAspect="1" noChangeArrowheads="1"/>
          </p:cNvPicPr>
          <p:nvPr/>
        </p:nvPicPr>
        <p:blipFill rotWithShape="1">
          <a:blip r:embed="rId3">
            <a:extLst>
              <a:ext uri="{28A0092B-C50C-407E-A947-70E740481C1C}">
                <a14:useLocalDpi xmlns:a14="http://schemas.microsoft.com/office/drawing/2010/main" val="0"/>
              </a:ext>
            </a:extLst>
          </a:blip>
          <a:srcRect t="4582" r="4719" b="2"/>
          <a:stretch/>
        </p:blipFill>
        <p:spPr bwMode="auto">
          <a:xfrm>
            <a:off x="3779915" y="0"/>
            <a:ext cx="5364087" cy="3425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Confindustria.svg - Wikipedia"/>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62000"/>
                    </a14:imgEffect>
                  </a14:imgLayer>
                </a14:imgProps>
              </a:ext>
              <a:ext uri="{28A0092B-C50C-407E-A947-70E740481C1C}">
                <a14:useLocalDpi xmlns:a14="http://schemas.microsoft.com/office/drawing/2010/main" val="0"/>
              </a:ext>
            </a:extLst>
          </a:blip>
          <a:srcRect l="55059" t="4471" r="30533" b="46660"/>
          <a:stretch/>
        </p:blipFill>
        <p:spPr bwMode="auto">
          <a:xfrm>
            <a:off x="2" y="0"/>
            <a:ext cx="293506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descr="Potrebbe essere un'immagine raffigurante pianta del piano e testo">
            <a:extLst>
              <a:ext uri="{FF2B5EF4-FFF2-40B4-BE49-F238E27FC236}">
                <a16:creationId xmlns="" xmlns:a16="http://schemas.microsoft.com/office/drawing/2014/main" id="{0EECDB60-D38E-DB89-1697-C0EF71965B0A}"/>
              </a:ext>
            </a:extLst>
          </p:cNvPr>
          <p:cNvPicPr>
            <a:picLocks noChangeAspect="1"/>
          </p:cNvPicPr>
          <p:nvPr/>
        </p:nvPicPr>
        <p:blipFill rotWithShape="1">
          <a:blip r:embed="rId6">
            <a:extLst>
              <a:ext uri="{28A0092B-C50C-407E-A947-70E740481C1C}">
                <a14:useLocalDpi xmlns:a14="http://schemas.microsoft.com/office/drawing/2010/main" val="0"/>
              </a:ext>
            </a:extLst>
          </a:blip>
          <a:srcRect l="6070" t="12385" r="5365" b="65812"/>
          <a:stretch/>
        </p:blipFill>
        <p:spPr bwMode="auto">
          <a:xfrm>
            <a:off x="2442819" y="3092569"/>
            <a:ext cx="6701180" cy="20509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278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635F994B-EC3F-B135-61A2-042159D5C758}"/>
              </a:ext>
            </a:extLst>
          </p:cNvPr>
          <p:cNvSpPr txBox="1"/>
          <p:nvPr/>
        </p:nvSpPr>
        <p:spPr>
          <a:xfrm>
            <a:off x="699797" y="1290630"/>
            <a:ext cx="8267039" cy="1938991"/>
          </a:xfrm>
          <a:prstGeom prst="rect">
            <a:avLst/>
          </a:prstGeom>
          <a:noFill/>
        </p:spPr>
        <p:txBody>
          <a:bodyPr wrap="square" lIns="68579" tIns="34289" rIns="68579" bIns="34289">
            <a:spAutoFit/>
          </a:bodyPr>
          <a:lstStyle/>
          <a:p>
            <a:r>
              <a:rPr lang="it-IT" b="0" i="0" dirty="0">
                <a:effectLst/>
                <a:latin typeface="Arial" panose="020B0604020202020204" pitchFamily="34" charset="0"/>
              </a:rPr>
              <a:t>È’ fondamentale , oggi, individuare una visione prospettica del comparto delle costruzioni che sia di lunga durata e senza cambi di regole.</a:t>
            </a:r>
          </a:p>
          <a:p>
            <a:r>
              <a:rPr lang="it-IT" b="0" i="0" dirty="0">
                <a:effectLst/>
                <a:latin typeface="Arial" panose="020B0604020202020204" pitchFamily="34" charset="0"/>
              </a:rPr>
              <a:t> Il cardine dell’attività edilizia in questa e nelle future fasi è sicuramente </a:t>
            </a:r>
            <a:r>
              <a:rPr lang="it-IT" sz="1800" b="1" dirty="0">
                <a:latin typeface="Arial" panose="020B0604020202020204" pitchFamily="34" charset="0"/>
              </a:rPr>
              <a:t>la rigenerazione</a:t>
            </a:r>
            <a:r>
              <a:rPr lang="it-IT" sz="1800" b="1" dirty="0"/>
              <a:t/>
            </a:r>
            <a:br>
              <a:rPr lang="it-IT" sz="1800" b="1" dirty="0"/>
            </a:br>
            <a:r>
              <a:rPr lang="it-IT" sz="1800" b="1" dirty="0">
                <a:latin typeface="Arial" panose="020B0604020202020204" pitchFamily="34" charset="0"/>
              </a:rPr>
              <a:t>e riqualificazione urbana </a:t>
            </a:r>
            <a:r>
              <a:rPr lang="it-IT" b="0" i="0" dirty="0">
                <a:effectLst/>
                <a:latin typeface="Arial" panose="020B0604020202020204" pitchFamily="34" charset="0"/>
              </a:rPr>
              <a:t>anche per dare avvio al processo ineludibile di miglioramento e</a:t>
            </a:r>
            <a:r>
              <a:rPr lang="it-IT" dirty="0"/>
              <a:t/>
            </a:r>
            <a:br>
              <a:rPr lang="it-IT" dirty="0"/>
            </a:br>
            <a:r>
              <a:rPr lang="it-IT" b="0" i="0" dirty="0">
                <a:effectLst/>
                <a:latin typeface="Arial" panose="020B0604020202020204" pitchFamily="34" charset="0"/>
              </a:rPr>
              <a:t>adeguamento qualitativo e strutturale del patrimonio edilizio e dell’ambiente circostante (il 55% degli edifici italiani risale agli anni ‘60/70 e il 19% è antecedente al 1919, Dati ENEA) anche in funzione della direttiva Green</a:t>
            </a:r>
            <a:r>
              <a:rPr lang="it-IT" dirty="0">
                <a:latin typeface="Arial" panose="020B0604020202020204" pitchFamily="34" charset="0"/>
              </a:rPr>
              <a:t>. </a:t>
            </a:r>
            <a:r>
              <a:rPr lang="it-IT" b="1" i="0" dirty="0">
                <a:effectLst/>
                <a:latin typeface="Arial" panose="020B0604020202020204" pitchFamily="34" charset="0"/>
              </a:rPr>
              <a:t>Occorre una visione integrata con un ampio sguardo coinvolgendo molteplici settori produttivi  presenti nello nostra federazione.</a:t>
            </a:r>
            <a:endParaRPr lang="it-IT" b="1" dirty="0"/>
          </a:p>
        </p:txBody>
      </p:sp>
      <p:sp>
        <p:nvSpPr>
          <p:cNvPr id="2" name="CasellaDiTesto 1">
            <a:extLst>
              <a:ext uri="{FF2B5EF4-FFF2-40B4-BE49-F238E27FC236}">
                <a16:creationId xmlns="" xmlns:a16="http://schemas.microsoft.com/office/drawing/2014/main" id="{302D8CD5-1B78-8850-B548-5BDF516F2B97}"/>
              </a:ext>
            </a:extLst>
          </p:cNvPr>
          <p:cNvSpPr txBox="1"/>
          <p:nvPr/>
        </p:nvSpPr>
        <p:spPr>
          <a:xfrm>
            <a:off x="1811547" y="543464"/>
            <a:ext cx="5059393" cy="392415"/>
          </a:xfrm>
          <a:prstGeom prst="rect">
            <a:avLst/>
          </a:prstGeom>
          <a:noFill/>
        </p:spPr>
        <p:txBody>
          <a:bodyPr wrap="square" lIns="68580" tIns="34290" rIns="68580" bIns="34290" rtlCol="0">
            <a:spAutoFit/>
          </a:bodyPr>
          <a:lstStyle/>
          <a:p>
            <a:pPr algn="ctr"/>
            <a:r>
              <a:rPr lang="it-IT" sz="2100" b="1" dirty="0">
                <a:solidFill>
                  <a:schemeClr val="accent1"/>
                </a:solidFill>
              </a:rPr>
              <a:t>VISIONE PROSPETTICA</a:t>
            </a:r>
          </a:p>
        </p:txBody>
      </p:sp>
    </p:spTree>
    <p:extLst>
      <p:ext uri="{BB962C8B-B14F-4D97-AF65-F5344CB8AC3E}">
        <p14:creationId xmlns:p14="http://schemas.microsoft.com/office/powerpoint/2010/main" val="131473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C183D7F6-B498-43B3-948B-1728B52AA6E4}">
                <adec:decorative xmlns="" xmlns:adec="http://schemas.microsoft.com/office/drawing/2017/decorative" val="1"/>
              </a:ext>
            </a:extLst>
          </p:cNvPr>
          <p:cNvSpPr txBox="1"/>
          <p:nvPr/>
        </p:nvSpPr>
        <p:spPr>
          <a:xfrm>
            <a:off x="0" y="608850"/>
            <a:ext cx="9144000" cy="1384994"/>
          </a:xfrm>
          <a:prstGeom prst="rect">
            <a:avLst/>
          </a:prstGeom>
          <a:noFill/>
        </p:spPr>
        <p:txBody>
          <a:bodyPr wrap="square" lIns="68579" tIns="34289" rIns="68579" bIns="34289" rtlCol="0">
            <a:spAutoFit/>
          </a:bodyPr>
          <a:lstStyle/>
          <a:p>
            <a:pPr algn="ctr">
              <a:lnSpc>
                <a:spcPct val="150000"/>
              </a:lnSpc>
            </a:pPr>
            <a:r>
              <a:rPr lang="it-IT" sz="2100" b="1" dirty="0">
                <a:solidFill>
                  <a:srgbClr val="002060"/>
                </a:solidFill>
                <a:latin typeface="Arial" panose="020B0604020202020204" pitchFamily="34" charset="0"/>
                <a:cs typeface="Arial" panose="020B0604020202020204" pitchFamily="34" charset="0"/>
              </a:rPr>
              <a:t> </a:t>
            </a:r>
          </a:p>
          <a:p>
            <a:pPr algn="ctr"/>
            <a:r>
              <a:rPr lang="it-IT" sz="2700" b="1" dirty="0">
                <a:solidFill>
                  <a:srgbClr val="002060"/>
                </a:solidFill>
                <a:latin typeface="Arial" panose="020B0604020202020204" pitchFamily="34" charset="0"/>
                <a:cs typeface="Arial" panose="020B0604020202020204" pitchFamily="34" charset="0"/>
              </a:rPr>
              <a:t>Il settore delle costruzioni</a:t>
            </a:r>
          </a:p>
          <a:p>
            <a:pPr algn="ctr"/>
            <a:r>
              <a:rPr lang="it-IT" sz="2700" b="1" dirty="0">
                <a:solidFill>
                  <a:srgbClr val="002060"/>
                </a:solidFill>
                <a:latin typeface="Arial" panose="020B0604020202020204" pitchFamily="34" charset="0"/>
                <a:cs typeface="Arial" panose="020B0604020202020204" pitchFamily="34" charset="0"/>
              </a:rPr>
              <a:t>svolge un ruolo fondamentale </a:t>
            </a:r>
            <a:endParaRPr lang="it-IT" sz="2100" b="1" dirty="0">
              <a:solidFill>
                <a:srgbClr val="002060"/>
              </a:solidFill>
              <a:latin typeface="Arial" panose="020B0604020202020204" pitchFamily="34" charset="0"/>
              <a:cs typeface="Arial" panose="020B0604020202020204" pitchFamily="34" charset="0"/>
            </a:endParaRPr>
          </a:p>
        </p:txBody>
      </p:sp>
      <p:grpSp>
        <p:nvGrpSpPr>
          <p:cNvPr id="37" name="Gruppo 36">
            <a:extLst>
              <a:ext uri="{FF2B5EF4-FFF2-40B4-BE49-F238E27FC236}">
                <a16:creationId xmlns="" xmlns:a16="http://schemas.microsoft.com/office/drawing/2014/main" id="{866873BF-66BD-7957-B292-29D4A39B4447}"/>
              </a:ext>
            </a:extLst>
          </p:cNvPr>
          <p:cNvGrpSpPr/>
          <p:nvPr/>
        </p:nvGrpSpPr>
        <p:grpSpPr>
          <a:xfrm>
            <a:off x="7353045" y="2503697"/>
            <a:ext cx="1708721" cy="1495773"/>
            <a:chOff x="13454562" y="-2746375"/>
            <a:chExt cx="2278295" cy="1994364"/>
          </a:xfrm>
        </p:grpSpPr>
        <p:grpSp>
          <p:nvGrpSpPr>
            <p:cNvPr id="51" name="Gruppo 50">
              <a:extLst>
                <a:ext uri="{FF2B5EF4-FFF2-40B4-BE49-F238E27FC236}">
                  <a16:creationId xmlns="" xmlns:a16="http://schemas.microsoft.com/office/drawing/2014/main" id="{63547DF2-6992-EBAF-BB93-40BA71D885F4}"/>
                </a:ext>
              </a:extLst>
            </p:cNvPr>
            <p:cNvGrpSpPr/>
            <p:nvPr/>
          </p:nvGrpSpPr>
          <p:grpSpPr>
            <a:xfrm>
              <a:off x="13596528" y="-2746375"/>
              <a:ext cx="1994364" cy="1994364"/>
              <a:chOff x="6224178" y="6721475"/>
              <a:chExt cx="1994364" cy="1994364"/>
            </a:xfrm>
          </p:grpSpPr>
          <p:sp>
            <p:nvSpPr>
              <p:cNvPr id="53" name="Ovale 52">
                <a:extLst>
                  <a:ext uri="{FF2B5EF4-FFF2-40B4-BE49-F238E27FC236}">
                    <a16:creationId xmlns="" xmlns:a16="http://schemas.microsoft.com/office/drawing/2014/main" id="{C0EC846F-1D12-71DE-5372-78DAF1A38032}"/>
                  </a:ext>
                </a:extLst>
              </p:cNvPr>
              <p:cNvSpPr/>
              <p:nvPr/>
            </p:nvSpPr>
            <p:spPr>
              <a:xfrm>
                <a:off x="6224178" y="6721475"/>
                <a:ext cx="1994364" cy="19943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4" name="Picture 4">
                <a:extLst>
                  <a:ext uri="{FF2B5EF4-FFF2-40B4-BE49-F238E27FC236}">
                    <a16:creationId xmlns="" xmlns:a16="http://schemas.microsoft.com/office/drawing/2014/main" id="{62729C81-82FB-9266-6CB0-76B9742D99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178" y="6721475"/>
                <a:ext cx="1994364" cy="1994364"/>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ttangolo 51">
              <a:extLst>
                <a:ext uri="{FF2B5EF4-FFF2-40B4-BE49-F238E27FC236}">
                  <a16:creationId xmlns="" xmlns:a16="http://schemas.microsoft.com/office/drawing/2014/main" id="{28A49749-E2F0-8AB6-0F92-A4D118A5C411}"/>
                </a:ext>
              </a:extLst>
            </p:cNvPr>
            <p:cNvSpPr/>
            <p:nvPr/>
          </p:nvSpPr>
          <p:spPr>
            <a:xfrm>
              <a:off x="13454562" y="-1974851"/>
              <a:ext cx="2278295" cy="451809"/>
            </a:xfrm>
            <a:prstGeom prst="rect">
              <a:avLst/>
            </a:prstGeom>
            <a:solidFill>
              <a:schemeClr val="bg1"/>
            </a:solidFill>
            <a:scene3d>
              <a:camera prst="perspectiveBelow" fov="0">
                <a:rot lat="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2100" b="1" dirty="0">
                  <a:solidFill>
                    <a:schemeClr val="tx1"/>
                  </a:solidFill>
                </a:rPr>
                <a:t>MADE IN ITALY</a:t>
              </a:r>
              <a:endParaRPr lang="it-IT" sz="1200" b="1" dirty="0"/>
            </a:p>
          </p:txBody>
        </p:sp>
      </p:grpSp>
      <p:grpSp>
        <p:nvGrpSpPr>
          <p:cNvPr id="38" name="Gruppo 37"/>
          <p:cNvGrpSpPr/>
          <p:nvPr/>
        </p:nvGrpSpPr>
        <p:grpSpPr>
          <a:xfrm>
            <a:off x="3834145" y="2501855"/>
            <a:ext cx="1571813" cy="1556692"/>
            <a:chOff x="3571203" y="3342184"/>
            <a:chExt cx="2095751" cy="2075589"/>
          </a:xfrm>
        </p:grpSpPr>
        <p:sp>
          <p:nvSpPr>
            <p:cNvPr id="48" name="Ovale 47">
              <a:extLst>
                <a:ext uri="{FF2B5EF4-FFF2-40B4-BE49-F238E27FC236}">
                  <a16:creationId xmlns="" xmlns:a16="http://schemas.microsoft.com/office/drawing/2014/main" id="{B81BBF07-FDED-FC9B-F4EA-55B3F495B87C}"/>
                </a:ext>
              </a:extLst>
            </p:cNvPr>
            <p:cNvSpPr/>
            <p:nvPr/>
          </p:nvSpPr>
          <p:spPr>
            <a:xfrm>
              <a:off x="3593816" y="3408509"/>
              <a:ext cx="2050526" cy="20092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9" name="Immagine 48" descr="Immagine che contiene stella&#10;&#10;Descrizione generata automaticamente">
              <a:extLst>
                <a:ext uri="{FF2B5EF4-FFF2-40B4-BE49-F238E27FC236}">
                  <a16:creationId xmlns="" xmlns:a16="http://schemas.microsoft.com/office/drawing/2014/main" id="{914194F9-8ACC-CC8C-4351-7602446657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934" t="9957" r="22504" b="9965"/>
            <a:stretch/>
          </p:blipFill>
          <p:spPr>
            <a:xfrm>
              <a:off x="3571203" y="3342184"/>
              <a:ext cx="2095751" cy="2009264"/>
            </a:xfrm>
            <a:prstGeom prst="rect">
              <a:avLst/>
            </a:prstGeom>
          </p:spPr>
        </p:pic>
        <p:sp>
          <p:nvSpPr>
            <p:cNvPr id="50" name="CasellaDiTesto 49">
              <a:extLst>
                <a:ext uri="{FF2B5EF4-FFF2-40B4-BE49-F238E27FC236}">
                  <a16:creationId xmlns="" xmlns:a16="http://schemas.microsoft.com/office/drawing/2014/main" id="{446C8EED-6E43-7C1D-DD05-2385204ABDF2}"/>
                </a:ext>
              </a:extLst>
            </p:cNvPr>
            <p:cNvSpPr txBox="1"/>
            <p:nvPr/>
          </p:nvSpPr>
          <p:spPr>
            <a:xfrm>
              <a:off x="3904444" y="4087561"/>
              <a:ext cx="1451680" cy="677108"/>
            </a:xfrm>
            <a:prstGeom prst="rect">
              <a:avLst/>
            </a:prstGeom>
            <a:noFill/>
          </p:spPr>
          <p:txBody>
            <a:bodyPr wrap="none" rtlCol="0">
              <a:spAutoFit/>
            </a:bodyPr>
            <a:lstStyle/>
            <a:p>
              <a:r>
                <a:rPr lang="it-IT" sz="2700" dirty="0">
                  <a:solidFill>
                    <a:schemeClr val="bg1"/>
                  </a:solidFill>
                  <a:latin typeface="Times New Roman" panose="02020603050405020304" pitchFamily="18" charset="0"/>
                  <a:cs typeface="Times New Roman" panose="02020603050405020304" pitchFamily="18" charset="0"/>
                </a:rPr>
                <a:t>PNRR</a:t>
              </a:r>
            </a:p>
          </p:txBody>
        </p:sp>
      </p:grpSp>
      <p:pic>
        <p:nvPicPr>
          <p:cNvPr id="39" name="Immagine 38" descr="Immagine che contiene Carattere, Elementi grafici, cerchio, logo&#10;&#10;Descrizione generata automaticamente">
            <a:extLst>
              <a:ext uri="{FF2B5EF4-FFF2-40B4-BE49-F238E27FC236}">
                <a16:creationId xmlns="" xmlns:a16="http://schemas.microsoft.com/office/drawing/2014/main" id="{0D056CC9-DA6E-0970-361A-5AF2901BE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9887" y="2493309"/>
            <a:ext cx="1547690" cy="1516546"/>
          </a:xfrm>
          <a:prstGeom prst="ellipse">
            <a:avLst/>
          </a:prstGeom>
          <a:ln w="127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40" name="Gruppo 39"/>
          <p:cNvGrpSpPr/>
          <p:nvPr/>
        </p:nvGrpSpPr>
        <p:grpSpPr>
          <a:xfrm>
            <a:off x="5610844" y="2511240"/>
            <a:ext cx="1547690" cy="1516546"/>
            <a:chOff x="6499966" y="3408509"/>
            <a:chExt cx="2063586" cy="2022061"/>
          </a:xfrm>
        </p:grpSpPr>
        <p:pic>
          <p:nvPicPr>
            <p:cNvPr id="46" name="Immagine 45" descr="Immagine che contiene cerchio, Universo, spazio, sfera&#10;&#10;Descrizione generata automaticamente">
              <a:extLst>
                <a:ext uri="{FF2B5EF4-FFF2-40B4-BE49-F238E27FC236}">
                  <a16:creationId xmlns="" xmlns:a16="http://schemas.microsoft.com/office/drawing/2014/main" id="{FE860C25-016B-5D79-BAC9-EAC3286B49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966" y="3408509"/>
              <a:ext cx="2063586" cy="2022061"/>
            </a:xfrm>
            <a:prstGeom prst="ellipse">
              <a:avLst/>
            </a:prstGeom>
            <a:ln w="25400"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sp>
          <p:nvSpPr>
            <p:cNvPr id="47" name="CasellaDiTesto 46">
              <a:extLst>
                <a:ext uri="{FF2B5EF4-FFF2-40B4-BE49-F238E27FC236}">
                  <a16:creationId xmlns="" xmlns:a16="http://schemas.microsoft.com/office/drawing/2014/main" id="{79D3065A-5A39-934D-31D2-C298300701A6}"/>
                </a:ext>
              </a:extLst>
            </p:cNvPr>
            <p:cNvSpPr txBox="1"/>
            <p:nvPr/>
          </p:nvSpPr>
          <p:spPr>
            <a:xfrm>
              <a:off x="6512159" y="4233494"/>
              <a:ext cx="2051393" cy="372091"/>
            </a:xfrm>
            <a:prstGeom prst="rect">
              <a:avLst/>
            </a:prstGeom>
            <a:noFill/>
          </p:spPr>
          <p:txBody>
            <a:bodyPr wrap="square" lIns="0" tIns="0" rIns="0" bIns="0" rtlCol="0" anchor="ctr" anchorCtr="0">
              <a:spAutoFit/>
            </a:bodyPr>
            <a:lstStyle/>
            <a:p>
              <a:pPr algn="ctr"/>
              <a:r>
                <a:rPr lang="it-IT" sz="1800" b="1" dirty="0">
                  <a:solidFill>
                    <a:schemeClr val="bg1"/>
                  </a:solidFill>
                  <a:effectLst>
                    <a:glow rad="63500">
                      <a:schemeClr val="accent5">
                        <a:satMod val="175000"/>
                        <a:alpha val="40000"/>
                      </a:schemeClr>
                    </a:glow>
                  </a:effectLst>
                </a:rPr>
                <a:t>INNOVAZIONE</a:t>
              </a:r>
            </a:p>
          </p:txBody>
        </p:sp>
      </p:grpSp>
      <p:grpSp>
        <p:nvGrpSpPr>
          <p:cNvPr id="3" name="Gruppo 2"/>
          <p:cNvGrpSpPr/>
          <p:nvPr/>
        </p:nvGrpSpPr>
        <p:grpSpPr>
          <a:xfrm>
            <a:off x="188711" y="2469273"/>
            <a:ext cx="1832681" cy="1516546"/>
            <a:chOff x="7444382" y="3324413"/>
            <a:chExt cx="2443575" cy="2022061"/>
          </a:xfrm>
        </p:grpSpPr>
        <p:grpSp>
          <p:nvGrpSpPr>
            <p:cNvPr id="41" name="Gruppo 40"/>
            <p:cNvGrpSpPr/>
            <p:nvPr/>
          </p:nvGrpSpPr>
          <p:grpSpPr>
            <a:xfrm>
              <a:off x="7602786" y="3324413"/>
              <a:ext cx="2063586" cy="2022061"/>
              <a:chOff x="9393538" y="3408509"/>
              <a:chExt cx="2063586" cy="2022061"/>
            </a:xfrm>
          </p:grpSpPr>
          <p:grpSp>
            <p:nvGrpSpPr>
              <p:cNvPr id="42" name="Gruppo 41"/>
              <p:cNvGrpSpPr/>
              <p:nvPr/>
            </p:nvGrpSpPr>
            <p:grpSpPr>
              <a:xfrm>
                <a:off x="9393538" y="3408509"/>
                <a:ext cx="2063586" cy="2022061"/>
                <a:chOff x="9368100" y="1476582"/>
                <a:chExt cx="2063586" cy="2022061"/>
              </a:xfrm>
            </p:grpSpPr>
            <p:pic>
              <p:nvPicPr>
                <p:cNvPr id="44" name="Immagine 43" descr="Immagine che contiene Carattere, Elementi grafici, cerchio, logo&#10;&#10;Descrizione generata automaticamente">
                  <a:extLst>
                    <a:ext uri="{FF2B5EF4-FFF2-40B4-BE49-F238E27FC236}">
                      <a16:creationId xmlns="" xmlns:a16="http://schemas.microsoft.com/office/drawing/2014/main" id="{0D056CC9-DA6E-0970-361A-5AF2901BE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8100" y="1476582"/>
                  <a:ext cx="2063586" cy="2022061"/>
                </a:xfrm>
                <a:prstGeom prst="ellipse">
                  <a:avLst/>
                </a:prstGeom>
                <a:ln w="127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45" name="Ovale 44"/>
                <p:cNvSpPr/>
                <p:nvPr/>
              </p:nvSpPr>
              <p:spPr>
                <a:xfrm>
                  <a:off x="9693138" y="1788478"/>
                  <a:ext cx="1413510" cy="1398270"/>
                </a:xfrm>
                <a:prstGeom prst="ellipse">
                  <a:avLst/>
                </a:prstGeom>
                <a:solidFill>
                  <a:srgbClr val="3C9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5120" y="3694211"/>
                <a:ext cx="1180421" cy="128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CasellaDiTesto 22"/>
            <p:cNvSpPr txBox="1"/>
            <p:nvPr/>
          </p:nvSpPr>
          <p:spPr>
            <a:xfrm>
              <a:off x="7444382" y="4166166"/>
              <a:ext cx="2443575" cy="369332"/>
            </a:xfrm>
            <a:prstGeom prst="rect">
              <a:avLst/>
            </a:prstGeom>
            <a:solidFill>
              <a:schemeClr val="bg1"/>
            </a:solidFill>
            <a:ln>
              <a:solidFill>
                <a:srgbClr val="002060"/>
              </a:solidFill>
            </a:ln>
          </p:spPr>
          <p:txBody>
            <a:bodyPr wrap="none" rtlCol="0">
              <a:spAutoFit/>
            </a:bodyPr>
            <a:lstStyle/>
            <a:p>
              <a:r>
                <a:rPr lang="it-IT" sz="1200" b="1" dirty="0">
                  <a:solidFill>
                    <a:srgbClr val="002060"/>
                  </a:solidFill>
                  <a:ea typeface="Calibri" panose="020F0502020204030204" pitchFamily="34" charset="0"/>
                  <a:cs typeface="Calibri" panose="020F0502020204030204" pitchFamily="34" charset="0"/>
                </a:rPr>
                <a:t>RIGENERAZIONE URBANA</a:t>
              </a:r>
              <a:endParaRPr lang="it-IT" sz="1200" dirty="0"/>
            </a:p>
          </p:txBody>
        </p:sp>
      </p:grpSp>
    </p:spTree>
    <p:extLst>
      <p:ext uri="{BB962C8B-B14F-4D97-AF65-F5344CB8AC3E}">
        <p14:creationId xmlns:p14="http://schemas.microsoft.com/office/powerpoint/2010/main" val="100839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5">
            <a:extLst>
              <a:ext uri="{FF2B5EF4-FFF2-40B4-BE49-F238E27FC236}">
                <a16:creationId xmlns="" xmlns:a16="http://schemas.microsoft.com/office/drawing/2014/main" id="{0922E4BB-1D53-4470-05FC-686A2DD43C69}"/>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11</a:t>
            </a:fld>
            <a:endParaRPr lang="it-IT" sz="900" dirty="0">
              <a:solidFill>
                <a:srgbClr val="898989"/>
              </a:solidFill>
            </a:endParaRPr>
          </a:p>
        </p:txBody>
      </p:sp>
      <p:grpSp>
        <p:nvGrpSpPr>
          <p:cNvPr id="13" name="Gruppo 12"/>
          <p:cNvGrpSpPr/>
          <p:nvPr/>
        </p:nvGrpSpPr>
        <p:grpSpPr>
          <a:xfrm>
            <a:off x="0" y="0"/>
            <a:ext cx="9144000" cy="4663178"/>
            <a:chOff x="0" y="0"/>
            <a:chExt cx="12192000" cy="6217570"/>
          </a:xfrm>
        </p:grpSpPr>
        <p:sp>
          <p:nvSpPr>
            <p:cNvPr id="3" name="Rettangolo 2"/>
            <p:cNvSpPr/>
            <p:nvPr/>
          </p:nvSpPr>
          <p:spPr>
            <a:xfrm>
              <a:off x="0" y="0"/>
              <a:ext cx="12192000" cy="6217570"/>
            </a:xfrm>
            <a:prstGeom prst="rect">
              <a:avLst/>
            </a:prstGeom>
            <a:solidFill>
              <a:srgbClr val="3C9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ea typeface="Calibri" panose="020F0502020204030204" pitchFamily="34" charset="0"/>
                  <a:cs typeface="Calibri" panose="020F0502020204030204" pitchFamily="34" charset="0"/>
                </a:rPr>
                <a:t>rigenerazione urbana</a:t>
              </a:r>
              <a:endParaRPr lang="it-IT" dirty="0">
                <a:solidFill>
                  <a:srgbClr val="002060"/>
                </a:solidFill>
              </a:endParaRPr>
            </a:p>
          </p:txBody>
        </p:sp>
        <p:grpSp>
          <p:nvGrpSpPr>
            <p:cNvPr id="12" name="Gruppo 11"/>
            <p:cNvGrpSpPr/>
            <p:nvPr/>
          </p:nvGrpSpPr>
          <p:grpSpPr>
            <a:xfrm>
              <a:off x="3990712" y="952500"/>
              <a:ext cx="4210576" cy="4125848"/>
              <a:chOff x="4559201" y="1282700"/>
              <a:chExt cx="4210576" cy="4125848"/>
            </a:xfrm>
          </p:grpSpPr>
          <p:grpSp>
            <p:nvGrpSpPr>
              <p:cNvPr id="7" name="Gruppo 6"/>
              <p:cNvGrpSpPr/>
              <p:nvPr/>
            </p:nvGrpSpPr>
            <p:grpSpPr>
              <a:xfrm>
                <a:off x="4559201" y="1282700"/>
                <a:ext cx="4210576" cy="4125848"/>
                <a:chOff x="9368098" y="1476582"/>
                <a:chExt cx="2063586" cy="2022061"/>
              </a:xfrm>
            </p:grpSpPr>
            <p:pic>
              <p:nvPicPr>
                <p:cNvPr id="9" name="Immagine 8" descr="Immagine che contiene Carattere, Elementi grafici, cerchio, logo&#10;&#10;Descrizione generata automaticamente">
                  <a:extLst>
                    <a:ext uri="{FF2B5EF4-FFF2-40B4-BE49-F238E27FC236}">
                      <a16:creationId xmlns="" xmlns:a16="http://schemas.microsoft.com/office/drawing/2014/main" id="{0D056CC9-DA6E-0970-361A-5AF2901BE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8098" y="1476582"/>
                  <a:ext cx="2063586" cy="2022061"/>
                </a:xfrm>
                <a:prstGeom prst="ellipse">
                  <a:avLst/>
                </a:prstGeom>
                <a:ln w="12700" cap="rnd">
                  <a:solidFill>
                    <a:schemeClr val="bg1">
                      <a:lumMod val="50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Ovale 9"/>
                <p:cNvSpPr/>
                <p:nvPr/>
              </p:nvSpPr>
              <p:spPr>
                <a:xfrm>
                  <a:off x="9693138" y="1788478"/>
                  <a:ext cx="1413510" cy="1398270"/>
                </a:xfrm>
                <a:prstGeom prst="ellipse">
                  <a:avLst/>
                </a:prstGeom>
                <a:solidFill>
                  <a:srgbClr val="3C9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217" y="1865651"/>
                <a:ext cx="2408551" cy="262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CasellaDiTesto 3"/>
            <p:cNvSpPr txBox="1"/>
            <p:nvPr/>
          </p:nvSpPr>
          <p:spPr>
            <a:xfrm>
              <a:off x="0" y="4833523"/>
              <a:ext cx="12191999" cy="1231107"/>
            </a:xfrm>
            <a:prstGeom prst="rect">
              <a:avLst/>
            </a:prstGeom>
            <a:noFill/>
          </p:spPr>
          <p:txBody>
            <a:bodyPr wrap="square" rtlCol="0">
              <a:spAutoFit/>
            </a:bodyPr>
            <a:lstStyle/>
            <a:p>
              <a:pPr algn="ctr"/>
              <a:r>
                <a:rPr lang="it-IT" sz="54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RIGENERAZIONE URBANA</a:t>
              </a:r>
              <a:endParaRPr lang="it-IT" sz="5400" dirty="0">
                <a:ln>
                  <a:solidFill>
                    <a:srgbClr val="002060"/>
                  </a:solidFill>
                </a:ln>
                <a:solidFill>
                  <a:schemeClr val="bg1"/>
                </a:solidFill>
                <a:effectLst>
                  <a:outerShdw blurRad="50800" dist="88900" dir="2700000" algn="tl" rotWithShape="0">
                    <a:prstClr val="black">
                      <a:alpha val="54000"/>
                    </a:prstClr>
                  </a:outerShdw>
                </a:effectLst>
              </a:endParaRPr>
            </a:p>
          </p:txBody>
        </p:sp>
      </p:grpSp>
    </p:spTree>
    <p:extLst>
      <p:ext uri="{BB962C8B-B14F-4D97-AF65-F5344CB8AC3E}">
        <p14:creationId xmlns:p14="http://schemas.microsoft.com/office/powerpoint/2010/main" val="426248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 xmlns:a16="http://schemas.microsoft.com/office/drawing/2014/main" id="{401B3AE2-50BC-E2E1-F67C-D4DB689007F1}"/>
              </a:ext>
            </a:extLst>
          </p:cNvPr>
          <p:cNvSpPr txBox="1"/>
          <p:nvPr/>
        </p:nvSpPr>
        <p:spPr>
          <a:xfrm>
            <a:off x="213505" y="399780"/>
            <a:ext cx="8578970" cy="530915"/>
          </a:xfrm>
          <a:prstGeom prst="rect">
            <a:avLst/>
          </a:prstGeom>
          <a:noFill/>
        </p:spPr>
        <p:txBody>
          <a:bodyPr wrap="square" lIns="68580" tIns="34290" rIns="68580" bIns="34290">
            <a:spAutoFit/>
          </a:bodyPr>
          <a:lstStyle/>
          <a:p>
            <a:pPr algn="just"/>
            <a:r>
              <a:rPr lang="it-IT" sz="1500" b="1" dirty="0">
                <a:solidFill>
                  <a:srgbClr val="002060"/>
                </a:solidFill>
                <a:latin typeface="Abadi" panose="020B0604020104020204" pitchFamily="34" charset="0"/>
                <a:ea typeface="Calibri" panose="020F0502020204030204" pitchFamily="34" charset="0"/>
                <a:cs typeface="Calibri" panose="020F0502020204030204" pitchFamily="34" charset="0"/>
              </a:rPr>
              <a:t>E’ necessaria una Legge sulla rigenerazione urbana che faccia da legislazione quadro alle norme regionali, per il recupero del patrimonio pubblico e privato, coesione sociale e promozione del PPP</a:t>
            </a:r>
            <a:r>
              <a:rPr lang="it-IT" sz="1500" b="1" dirty="0">
                <a:solidFill>
                  <a:srgbClr val="002060"/>
                </a:solidFill>
                <a:ea typeface="Calibri" panose="020F0502020204030204" pitchFamily="34" charset="0"/>
                <a:cs typeface="Calibri" panose="020F0502020204030204" pitchFamily="34" charset="0"/>
              </a:rPr>
              <a:t>.</a:t>
            </a:r>
          </a:p>
        </p:txBody>
      </p:sp>
      <p:sp>
        <p:nvSpPr>
          <p:cNvPr id="6" name="CasellaDiTesto 5">
            <a:extLst>
              <a:ext uri="{FF2B5EF4-FFF2-40B4-BE49-F238E27FC236}">
                <a16:creationId xmlns="" xmlns:a16="http://schemas.microsoft.com/office/drawing/2014/main" id="{ACF9A10A-8C3D-D98E-5FFE-AB3ED3D837CA}"/>
              </a:ext>
            </a:extLst>
          </p:cNvPr>
          <p:cNvSpPr txBox="1"/>
          <p:nvPr/>
        </p:nvSpPr>
        <p:spPr>
          <a:xfrm>
            <a:off x="213505" y="1117506"/>
            <a:ext cx="8578970" cy="2054409"/>
          </a:xfrm>
          <a:prstGeom prst="rect">
            <a:avLst/>
          </a:prstGeom>
          <a:noFill/>
          <a:ln>
            <a:solidFill>
              <a:schemeClr val="accent1"/>
            </a:solidFill>
          </a:ln>
        </p:spPr>
        <p:txBody>
          <a:bodyPr wrap="square" lIns="68580" tIns="34290" rIns="68580" bIns="34290">
            <a:spAutoFit/>
          </a:bodyPr>
          <a:lstStyle/>
          <a:p>
            <a:pPr algn="ctr"/>
            <a:r>
              <a:rPr lang="it-IT" sz="1500" b="1" dirty="0">
                <a:solidFill>
                  <a:srgbClr val="002060"/>
                </a:solidFill>
                <a:latin typeface="Arial" panose="020B0604020202020204" pitchFamily="34" charset="0"/>
                <a:ea typeface="Times New Roman"/>
                <a:cs typeface="Arial" panose="020B0604020202020204" pitchFamily="34" charset="0"/>
              </a:rPr>
              <a:t>Urbanistica</a:t>
            </a:r>
          </a:p>
          <a:p>
            <a:pPr algn="ctr"/>
            <a:r>
              <a:rPr lang="it-IT" sz="1500" b="1" cap="small" dirty="0">
                <a:solidFill>
                  <a:srgbClr val="002060"/>
                </a:solidFill>
                <a:latin typeface="Arial" panose="020B0604020202020204" pitchFamily="34" charset="0"/>
                <a:ea typeface="Times New Roman"/>
                <a:cs typeface="Arial" panose="020B0604020202020204" pitchFamily="34" charset="0"/>
              </a:rPr>
              <a:t>Materia Concorrente Stato Regioni</a:t>
            </a:r>
          </a:p>
          <a:p>
            <a:pPr algn="just"/>
            <a:endParaRPr lang="it-IT" sz="1500" dirty="0">
              <a:solidFill>
                <a:srgbClr val="002060"/>
              </a:solidFill>
              <a:latin typeface="Abadi" panose="020B0604020104020204" pitchFamily="34" charset="0"/>
            </a:endParaRPr>
          </a:p>
          <a:p>
            <a:pPr algn="just"/>
            <a:r>
              <a:rPr lang="it-IT" dirty="0">
                <a:solidFill>
                  <a:srgbClr val="002060"/>
                </a:solidFill>
                <a:latin typeface="Abadi" panose="020B0604020104020204" pitchFamily="34" charset="0"/>
              </a:rPr>
              <a:t>La legge fondamentale in materia urbanistica dello Stato italiano, la Legge n.1150 del 16 ottobre 1942, pubblicata nella Gazzetta Ufficiale n.244 e in vigore dal 31 ottobre dello stesso anno, rappresenta ancora oggi un punto di riferimento normativo centrale. Il </a:t>
            </a:r>
            <a:r>
              <a:rPr lang="it-IT" dirty="0" err="1">
                <a:solidFill>
                  <a:srgbClr val="002060"/>
                </a:solidFill>
                <a:latin typeface="Abadi" panose="020B0604020104020204" pitchFamily="34" charset="0"/>
              </a:rPr>
              <a:t>D.Lgs.</a:t>
            </a:r>
            <a:r>
              <a:rPr lang="it-IT" dirty="0">
                <a:solidFill>
                  <a:srgbClr val="002060"/>
                </a:solidFill>
                <a:latin typeface="Abadi" panose="020B0604020104020204" pitchFamily="34" charset="0"/>
              </a:rPr>
              <a:t> 179/2009, nell’allegato 1, conferma che si tratta della 763ª legge dello Stato. Questa normativa è stata integrata dal D.M. 1444 del 1968, che ha introdotto gli standard urbanistici, ma rimane evidente che </a:t>
            </a:r>
            <a:r>
              <a:rPr lang="it-IT" b="1" dirty="0">
                <a:solidFill>
                  <a:srgbClr val="002060"/>
                </a:solidFill>
                <a:latin typeface="Abadi" panose="020B0604020104020204" pitchFamily="34" charset="0"/>
              </a:rPr>
              <a:t>tali riferimenti normativi non rispondono più adeguatamente alle esigenze attuali del Paese</a:t>
            </a:r>
            <a:endParaRPr lang="it-IT" dirty="0"/>
          </a:p>
        </p:txBody>
      </p:sp>
      <p:sp>
        <p:nvSpPr>
          <p:cNvPr id="12" name="CasellaDiTesto 11">
            <a:extLst>
              <a:ext uri="{FF2B5EF4-FFF2-40B4-BE49-F238E27FC236}">
                <a16:creationId xmlns="" xmlns:a16="http://schemas.microsoft.com/office/drawing/2014/main" id="{CB65C57D-CBD6-6B1C-AE59-B774447617DF}"/>
              </a:ext>
            </a:extLst>
          </p:cNvPr>
          <p:cNvSpPr txBox="1"/>
          <p:nvPr/>
        </p:nvSpPr>
        <p:spPr>
          <a:xfrm>
            <a:off x="213505" y="3304807"/>
            <a:ext cx="8578970" cy="946413"/>
          </a:xfrm>
          <a:prstGeom prst="rect">
            <a:avLst/>
          </a:prstGeom>
          <a:noFill/>
          <a:ln>
            <a:solidFill>
              <a:schemeClr val="accent1"/>
            </a:solidFill>
          </a:ln>
        </p:spPr>
        <p:txBody>
          <a:bodyPr wrap="square" lIns="68580" tIns="34290" rIns="68580" bIns="34290">
            <a:spAutoFit/>
          </a:bodyPr>
          <a:lstStyle/>
          <a:p>
            <a:pPr algn="ctr"/>
            <a:r>
              <a:rPr lang="it-IT" sz="1500" b="1" dirty="0">
                <a:solidFill>
                  <a:srgbClr val="002060"/>
                </a:solidFill>
                <a:latin typeface="Abadi" panose="020B0604020104020204" pitchFamily="34" charset="0"/>
              </a:rPr>
              <a:t>Edilizia</a:t>
            </a:r>
          </a:p>
          <a:p>
            <a:pPr algn="just"/>
            <a:r>
              <a:rPr lang="it-IT" dirty="0">
                <a:solidFill>
                  <a:srgbClr val="002060"/>
                </a:solidFill>
                <a:latin typeface="Abadi" panose="020B0604020104020204" pitchFamily="34" charset="0"/>
              </a:rPr>
              <a:t>Attualmente, il riferimento normativo in materia edilizia è il D.P.R. 380/2001, noto come Testo Unico per l’Edilizia, integrato recentemente dal cosiddetto “Salva Casa”. L’obiettivo è disciplinare il settore in maniera organica, abrogando le leggi obsolete e introducendo una normativa più adatta ai tempi contemporanei.</a:t>
            </a:r>
          </a:p>
        </p:txBody>
      </p:sp>
    </p:spTree>
    <p:extLst>
      <p:ext uri="{BB962C8B-B14F-4D97-AF65-F5344CB8AC3E}">
        <p14:creationId xmlns:p14="http://schemas.microsoft.com/office/powerpoint/2010/main" val="357843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4663178"/>
          </a:xfrm>
          <a:prstGeom prst="rect">
            <a:avLst/>
          </a:prstGeom>
          <a:solidFill>
            <a:srgbClr val="3C953B"/>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dirty="0">
              <a:solidFill>
                <a:srgbClr val="002060"/>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410" y="692948"/>
            <a:ext cx="2227184" cy="242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5">
            <a:extLst>
              <a:ext uri="{FF2B5EF4-FFF2-40B4-BE49-F238E27FC236}">
                <a16:creationId xmlns="" xmlns:a16="http://schemas.microsoft.com/office/drawing/2014/main" id="{0922E4BB-1D53-4470-05FC-686A2DD43C69}"/>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13</a:t>
            </a:fld>
            <a:endParaRPr lang="it-IT" sz="900" dirty="0">
              <a:solidFill>
                <a:srgbClr val="898989"/>
              </a:solidFill>
            </a:endParaRPr>
          </a:p>
        </p:txBody>
      </p:sp>
      <p:sp>
        <p:nvSpPr>
          <p:cNvPr id="14" name="CasellaDiTesto 13"/>
          <p:cNvSpPr txBox="1"/>
          <p:nvPr/>
        </p:nvSpPr>
        <p:spPr>
          <a:xfrm>
            <a:off x="6064703" y="2331589"/>
            <a:ext cx="2139044" cy="1043876"/>
          </a:xfrm>
          <a:prstGeom prst="rect">
            <a:avLst/>
          </a:prstGeom>
          <a:noFill/>
        </p:spPr>
        <p:txBody>
          <a:bodyPr wrap="square" lIns="68579" tIns="34289" rIns="68579" bIns="34289" rtlCol="0">
            <a:spAutoFit/>
          </a:bodyPr>
          <a:lstStyle/>
          <a:p>
            <a:pPr algn="ctr">
              <a:lnSpc>
                <a:spcPts val="3750"/>
              </a:lnSpc>
            </a:pPr>
            <a:r>
              <a:rPr lang="it-IT" sz="36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COESIONE SOCIALE</a:t>
            </a:r>
            <a:endParaRPr lang="it-IT" sz="4500" dirty="0">
              <a:ln>
                <a:solidFill>
                  <a:srgbClr val="002060"/>
                </a:solidFill>
              </a:ln>
              <a:solidFill>
                <a:schemeClr val="bg1"/>
              </a:solidFill>
              <a:effectLst>
                <a:outerShdw blurRad="50800" dist="88900" dir="2700000" algn="tl" rotWithShape="0">
                  <a:prstClr val="black">
                    <a:alpha val="54000"/>
                  </a:prstClr>
                </a:outerShdw>
              </a:effectLst>
            </a:endParaRPr>
          </a:p>
        </p:txBody>
      </p:sp>
      <p:sp>
        <p:nvSpPr>
          <p:cNvPr id="15" name="CasellaDiTesto 14"/>
          <p:cNvSpPr txBox="1"/>
          <p:nvPr/>
        </p:nvSpPr>
        <p:spPr>
          <a:xfrm>
            <a:off x="6064705" y="1516434"/>
            <a:ext cx="2937782" cy="623248"/>
          </a:xfrm>
          <a:prstGeom prst="rect">
            <a:avLst/>
          </a:prstGeom>
          <a:noFill/>
        </p:spPr>
        <p:txBody>
          <a:bodyPr wrap="square" lIns="68579" tIns="34289" rIns="68579" bIns="34289" rtlCol="0">
            <a:spAutoFit/>
          </a:bodyPr>
          <a:lstStyle/>
          <a:p>
            <a:pPr algn="ctr"/>
            <a:r>
              <a:rPr lang="it-IT" sz="36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SOSTENIBILITÀ</a:t>
            </a:r>
          </a:p>
        </p:txBody>
      </p:sp>
      <p:sp>
        <p:nvSpPr>
          <p:cNvPr id="16" name="CasellaDiTesto 15"/>
          <p:cNvSpPr txBox="1"/>
          <p:nvPr/>
        </p:nvSpPr>
        <p:spPr>
          <a:xfrm>
            <a:off x="5168779" y="193951"/>
            <a:ext cx="2990066" cy="1043876"/>
          </a:xfrm>
          <a:prstGeom prst="rect">
            <a:avLst/>
          </a:prstGeom>
          <a:noFill/>
        </p:spPr>
        <p:txBody>
          <a:bodyPr wrap="square" lIns="68579" tIns="34289" rIns="68579" bIns="34289" rtlCol="0">
            <a:spAutoFit/>
          </a:bodyPr>
          <a:lstStyle/>
          <a:p>
            <a:pPr algn="ctr">
              <a:lnSpc>
                <a:spcPts val="3750"/>
              </a:lnSpc>
            </a:pPr>
            <a:r>
              <a:rPr lang="it-IT" sz="36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LEGISLAZIONE URBANISTICA</a:t>
            </a:r>
            <a:endParaRPr lang="it-IT" sz="3600" dirty="0">
              <a:ln>
                <a:solidFill>
                  <a:srgbClr val="002060"/>
                </a:solidFill>
              </a:ln>
              <a:solidFill>
                <a:schemeClr val="bg1"/>
              </a:solidFill>
              <a:effectLst>
                <a:outerShdw blurRad="50800" dist="88900" dir="2700000" algn="tl" rotWithShape="0">
                  <a:prstClr val="black">
                    <a:alpha val="54000"/>
                  </a:prstClr>
                </a:outerShdw>
              </a:effectLst>
            </a:endParaRPr>
          </a:p>
        </p:txBody>
      </p:sp>
      <p:sp>
        <p:nvSpPr>
          <p:cNvPr id="17" name="CasellaDiTesto 16"/>
          <p:cNvSpPr txBox="1"/>
          <p:nvPr/>
        </p:nvSpPr>
        <p:spPr>
          <a:xfrm>
            <a:off x="571501" y="2467059"/>
            <a:ext cx="2490107" cy="761747"/>
          </a:xfrm>
          <a:prstGeom prst="rect">
            <a:avLst/>
          </a:prstGeom>
          <a:noFill/>
        </p:spPr>
        <p:txBody>
          <a:bodyPr wrap="square" lIns="68579" tIns="34289" rIns="68579" bIns="34289" rtlCol="0">
            <a:spAutoFit/>
          </a:bodyPr>
          <a:lstStyle/>
          <a:p>
            <a:pPr algn="ctr"/>
            <a:r>
              <a:rPr lang="it-IT" sz="45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QUALITA’</a:t>
            </a:r>
            <a:endParaRPr lang="it-IT" sz="4500" dirty="0">
              <a:ln>
                <a:solidFill>
                  <a:srgbClr val="002060"/>
                </a:solidFill>
              </a:ln>
              <a:solidFill>
                <a:schemeClr val="bg1"/>
              </a:solidFill>
              <a:effectLst>
                <a:outerShdw blurRad="50800" dist="88900" dir="2700000" algn="tl" rotWithShape="0">
                  <a:prstClr val="black">
                    <a:alpha val="54000"/>
                  </a:prstClr>
                </a:outerShdw>
              </a:effectLst>
            </a:endParaRPr>
          </a:p>
        </p:txBody>
      </p:sp>
      <p:sp>
        <p:nvSpPr>
          <p:cNvPr id="18" name="CasellaDiTesto 17"/>
          <p:cNvSpPr txBox="1"/>
          <p:nvPr/>
        </p:nvSpPr>
        <p:spPr>
          <a:xfrm>
            <a:off x="1132116" y="328605"/>
            <a:ext cx="2803070" cy="761747"/>
          </a:xfrm>
          <a:prstGeom prst="rect">
            <a:avLst/>
          </a:prstGeom>
          <a:noFill/>
        </p:spPr>
        <p:txBody>
          <a:bodyPr wrap="square" lIns="68579" tIns="34289" rIns="68579" bIns="34289" rtlCol="0">
            <a:spAutoFit/>
          </a:bodyPr>
          <a:lstStyle/>
          <a:p>
            <a:pPr algn="ctr"/>
            <a:r>
              <a:rPr lang="it-IT" sz="45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SICUREZZA</a:t>
            </a:r>
            <a:endParaRPr lang="it-IT" sz="4500" dirty="0">
              <a:ln>
                <a:solidFill>
                  <a:srgbClr val="002060"/>
                </a:solidFill>
              </a:ln>
              <a:solidFill>
                <a:schemeClr val="bg1"/>
              </a:solidFill>
              <a:effectLst>
                <a:outerShdw blurRad="50800" dist="88900" dir="2700000" algn="tl" rotWithShape="0">
                  <a:prstClr val="black">
                    <a:alpha val="54000"/>
                  </a:prstClr>
                </a:outerShdw>
              </a:effectLst>
            </a:endParaRPr>
          </a:p>
        </p:txBody>
      </p:sp>
      <p:sp>
        <p:nvSpPr>
          <p:cNvPr id="19" name="CasellaDiTesto 18"/>
          <p:cNvSpPr txBox="1"/>
          <p:nvPr/>
        </p:nvSpPr>
        <p:spPr>
          <a:xfrm>
            <a:off x="990601" y="1447187"/>
            <a:ext cx="1368878" cy="761747"/>
          </a:xfrm>
          <a:prstGeom prst="rect">
            <a:avLst/>
          </a:prstGeom>
          <a:noFill/>
        </p:spPr>
        <p:txBody>
          <a:bodyPr wrap="square" lIns="68579" tIns="34289" rIns="68579" bIns="34289" rtlCol="0">
            <a:spAutoFit/>
          </a:bodyPr>
          <a:lstStyle/>
          <a:p>
            <a:pPr algn="ctr"/>
            <a:r>
              <a:rPr lang="it-IT" sz="45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PPP</a:t>
            </a:r>
            <a:endParaRPr lang="it-IT" sz="4500" dirty="0">
              <a:ln>
                <a:solidFill>
                  <a:srgbClr val="002060"/>
                </a:solidFill>
              </a:ln>
              <a:solidFill>
                <a:schemeClr val="bg1"/>
              </a:solidFill>
              <a:effectLst>
                <a:outerShdw blurRad="50800" dist="88900" dir="2700000" algn="tl" rotWithShape="0">
                  <a:prstClr val="black">
                    <a:alpha val="54000"/>
                  </a:prstClr>
                </a:outerShdw>
              </a:effectLst>
            </a:endParaRPr>
          </a:p>
        </p:txBody>
      </p:sp>
      <p:sp>
        <p:nvSpPr>
          <p:cNvPr id="20" name="CasellaDiTesto 19"/>
          <p:cNvSpPr txBox="1"/>
          <p:nvPr/>
        </p:nvSpPr>
        <p:spPr>
          <a:xfrm>
            <a:off x="2919966" y="3376059"/>
            <a:ext cx="3304070" cy="761747"/>
          </a:xfrm>
          <a:prstGeom prst="rect">
            <a:avLst/>
          </a:prstGeom>
          <a:noFill/>
        </p:spPr>
        <p:txBody>
          <a:bodyPr wrap="square" lIns="68579" tIns="34289" rIns="68579" bIns="34289" rtlCol="0">
            <a:spAutoFit/>
          </a:bodyPr>
          <a:lstStyle/>
          <a:p>
            <a:pPr algn="ctr"/>
            <a:r>
              <a:rPr lang="it-IT" sz="4500" b="1" dirty="0">
                <a:ln>
                  <a:solidFill>
                    <a:srgbClr val="002060"/>
                  </a:solidFill>
                </a:ln>
                <a:solidFill>
                  <a:schemeClr val="bg1"/>
                </a:solidFill>
                <a:effectLst>
                  <a:outerShdw blurRad="50800" dist="88900" dir="2700000" algn="tl" rotWithShape="0">
                    <a:prstClr val="black">
                      <a:alpha val="54000"/>
                    </a:prstClr>
                  </a:outerShdw>
                </a:effectLst>
                <a:ea typeface="Calibri" panose="020F0502020204030204" pitchFamily="34" charset="0"/>
                <a:cs typeface="Calibri" panose="020F0502020204030204" pitchFamily="34" charset="0"/>
              </a:rPr>
              <a:t>PIANO CASA</a:t>
            </a:r>
            <a:endParaRPr lang="it-IT" sz="4500" dirty="0">
              <a:ln>
                <a:solidFill>
                  <a:srgbClr val="002060"/>
                </a:solidFill>
              </a:ln>
              <a:solidFill>
                <a:schemeClr val="bg1"/>
              </a:solidFill>
              <a:effectLst>
                <a:outerShdw blurRad="50800" dist="88900" dir="2700000" algn="tl" rotWithShape="0">
                  <a:prstClr val="black">
                    <a:alpha val="54000"/>
                  </a:prstClr>
                </a:outerShdw>
              </a:effectLst>
            </a:endParaRPr>
          </a:p>
        </p:txBody>
      </p:sp>
    </p:spTree>
    <p:extLst>
      <p:ext uri="{BB962C8B-B14F-4D97-AF65-F5344CB8AC3E}">
        <p14:creationId xmlns:p14="http://schemas.microsoft.com/office/powerpoint/2010/main" val="397387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7078A5B8-D1BA-048A-752A-F014C4267A94}"/>
              </a:ext>
            </a:extLst>
          </p:cNvPr>
          <p:cNvPicPr>
            <a:picLocks noChangeAspect="1"/>
          </p:cNvPicPr>
          <p:nvPr/>
        </p:nvPicPr>
        <p:blipFill>
          <a:blip r:embed="rId3"/>
          <a:stretch>
            <a:fillRect/>
          </a:stretch>
        </p:blipFill>
        <p:spPr>
          <a:xfrm>
            <a:off x="81419" y="443070"/>
            <a:ext cx="3432954" cy="2264036"/>
          </a:xfrm>
          <a:prstGeom prst="rect">
            <a:avLst/>
          </a:prstGeom>
        </p:spPr>
      </p:pic>
      <p:pic>
        <p:nvPicPr>
          <p:cNvPr id="5" name="Immagine 4">
            <a:extLst>
              <a:ext uri="{FF2B5EF4-FFF2-40B4-BE49-F238E27FC236}">
                <a16:creationId xmlns="" xmlns:a16="http://schemas.microsoft.com/office/drawing/2014/main" id="{6644D271-DC35-8FF5-79EA-84B510BEB224}"/>
              </a:ext>
            </a:extLst>
          </p:cNvPr>
          <p:cNvPicPr>
            <a:picLocks noChangeAspect="1"/>
          </p:cNvPicPr>
          <p:nvPr/>
        </p:nvPicPr>
        <p:blipFill>
          <a:blip r:embed="rId4"/>
          <a:stretch>
            <a:fillRect/>
          </a:stretch>
        </p:blipFill>
        <p:spPr>
          <a:xfrm>
            <a:off x="3514372" y="461896"/>
            <a:ext cx="3332546" cy="2109854"/>
          </a:xfrm>
          <a:prstGeom prst="rect">
            <a:avLst/>
          </a:prstGeom>
        </p:spPr>
      </p:pic>
      <p:sp>
        <p:nvSpPr>
          <p:cNvPr id="6" name="CasellaDiTesto 5">
            <a:extLst>
              <a:ext uri="{FF2B5EF4-FFF2-40B4-BE49-F238E27FC236}">
                <a16:creationId xmlns="" xmlns:a16="http://schemas.microsoft.com/office/drawing/2014/main" id="{1ED37588-ADAC-5E77-3D3A-F87CF6C88756}"/>
              </a:ext>
            </a:extLst>
          </p:cNvPr>
          <p:cNvSpPr txBox="1"/>
          <p:nvPr/>
        </p:nvSpPr>
        <p:spPr>
          <a:xfrm>
            <a:off x="836113" y="166072"/>
            <a:ext cx="5552162" cy="288539"/>
          </a:xfrm>
          <a:prstGeom prst="rect">
            <a:avLst/>
          </a:prstGeom>
          <a:noFill/>
        </p:spPr>
        <p:txBody>
          <a:bodyPr wrap="square" lIns="68579" tIns="34289" rIns="68579" bIns="34289" rtlCol="0">
            <a:spAutoFit/>
          </a:bodyPr>
          <a:lstStyle/>
          <a:p>
            <a:pPr algn="r"/>
            <a:r>
              <a:rPr lang="it-IT" b="1" dirty="0">
                <a:solidFill>
                  <a:srgbClr val="0070C0"/>
                </a:solidFill>
              </a:rPr>
              <a:t>DINAMICHE POPOLAZIONE E NUCLEI FAMILIARI</a:t>
            </a:r>
          </a:p>
        </p:txBody>
      </p:sp>
      <p:sp>
        <p:nvSpPr>
          <p:cNvPr id="7" name="CasellaDiTesto 6">
            <a:extLst>
              <a:ext uri="{FF2B5EF4-FFF2-40B4-BE49-F238E27FC236}">
                <a16:creationId xmlns="" xmlns:a16="http://schemas.microsoft.com/office/drawing/2014/main" id="{085B9A72-A19D-A562-7961-CE5C6D03B5E5}"/>
              </a:ext>
            </a:extLst>
          </p:cNvPr>
          <p:cNvSpPr txBox="1"/>
          <p:nvPr/>
        </p:nvSpPr>
        <p:spPr>
          <a:xfrm>
            <a:off x="6692603" y="582334"/>
            <a:ext cx="2369980" cy="2146740"/>
          </a:xfrm>
          <a:prstGeom prst="rect">
            <a:avLst/>
          </a:prstGeom>
          <a:noFill/>
        </p:spPr>
        <p:txBody>
          <a:bodyPr wrap="square" lIns="68579" tIns="34289" rIns="68579" bIns="34289" rtlCol="0">
            <a:spAutoFit/>
          </a:bodyPr>
          <a:lstStyle/>
          <a:p>
            <a:pPr marL="214308" indent="-214308">
              <a:buFont typeface="Arial" panose="020B0604020202020204" pitchFamily="34" charset="0"/>
              <a:buChar char="•"/>
            </a:pPr>
            <a:r>
              <a:rPr lang="it-IT" sz="1100" dirty="0">
                <a:solidFill>
                  <a:srgbClr val="002060"/>
                </a:solidFill>
              </a:rPr>
              <a:t>Spopolamento aree  interne e Mezzogiorno;</a:t>
            </a:r>
          </a:p>
          <a:p>
            <a:pPr marL="214308" indent="-214308">
              <a:buFont typeface="Arial" panose="020B0604020202020204" pitchFamily="34" charset="0"/>
              <a:buChar char="•"/>
            </a:pPr>
            <a:r>
              <a:rPr lang="it-IT" sz="1100" dirty="0">
                <a:solidFill>
                  <a:srgbClr val="002060"/>
                </a:solidFill>
              </a:rPr>
              <a:t>Popolazione straniera: 8,7%;</a:t>
            </a:r>
          </a:p>
          <a:p>
            <a:pPr marL="214308" indent="-214308">
              <a:buFont typeface="Arial" panose="020B0604020202020204" pitchFamily="34" charset="0"/>
              <a:buChar char="•"/>
            </a:pPr>
            <a:r>
              <a:rPr lang="it-IT" sz="1100" dirty="0">
                <a:solidFill>
                  <a:srgbClr val="002060"/>
                </a:solidFill>
              </a:rPr>
              <a:t>Aumento indice vecchiaia</a:t>
            </a:r>
          </a:p>
          <a:p>
            <a:pPr marL="214308" indent="-214308">
              <a:buFont typeface="Arial" panose="020B0604020202020204" pitchFamily="34" charset="0"/>
              <a:buChar char="•"/>
            </a:pPr>
            <a:r>
              <a:rPr lang="it-IT" sz="1100" dirty="0">
                <a:solidFill>
                  <a:srgbClr val="002060"/>
                </a:solidFill>
              </a:rPr>
              <a:t>17,4% di giovani (-23,3% rispetto al 2002);</a:t>
            </a:r>
          </a:p>
          <a:p>
            <a:pPr marL="214308" indent="-214308">
              <a:buFont typeface="Arial" panose="020B0604020202020204" pitchFamily="34" charset="0"/>
              <a:buChar char="•"/>
            </a:pPr>
            <a:r>
              <a:rPr lang="it-IT" sz="1100" dirty="0">
                <a:solidFill>
                  <a:srgbClr val="002060"/>
                </a:solidFill>
              </a:rPr>
              <a:t>Quota NEET (15-29 anni) 19% la seconda più alta in Europa ;</a:t>
            </a:r>
          </a:p>
          <a:p>
            <a:pPr marL="214308" indent="-214308">
              <a:buFont typeface="Arial" panose="020B0604020202020204" pitchFamily="34" charset="0"/>
              <a:buChar char="•"/>
            </a:pPr>
            <a:r>
              <a:rPr lang="it-IT" sz="1100" dirty="0">
                <a:solidFill>
                  <a:srgbClr val="002060"/>
                </a:solidFill>
              </a:rPr>
              <a:t>Aumento nuclei familiari, diversificati e sempre più piccoli;</a:t>
            </a:r>
          </a:p>
          <a:p>
            <a:pPr marL="214308" indent="-214308">
              <a:buFont typeface="Arial" panose="020B0604020202020204" pitchFamily="34" charset="0"/>
              <a:buChar char="•"/>
            </a:pPr>
            <a:r>
              <a:rPr lang="it-IT" sz="1100" dirty="0">
                <a:solidFill>
                  <a:srgbClr val="002060"/>
                </a:solidFill>
              </a:rPr>
              <a:t>Proprietari di abitazione: 73,7%</a:t>
            </a:r>
          </a:p>
          <a:p>
            <a:pPr marL="214308" indent="-214308">
              <a:buFont typeface="Arial" panose="020B0604020202020204" pitchFamily="34" charset="0"/>
              <a:buChar char="•"/>
            </a:pPr>
            <a:r>
              <a:rPr lang="it-IT" sz="1100" dirty="0">
                <a:solidFill>
                  <a:srgbClr val="002060"/>
                </a:solidFill>
              </a:rPr>
              <a:t>Locatari:                             26,3%</a:t>
            </a:r>
          </a:p>
        </p:txBody>
      </p:sp>
      <p:sp>
        <p:nvSpPr>
          <p:cNvPr id="8" name="CasellaDiTesto 7">
            <a:extLst>
              <a:ext uri="{FF2B5EF4-FFF2-40B4-BE49-F238E27FC236}">
                <a16:creationId xmlns="" xmlns:a16="http://schemas.microsoft.com/office/drawing/2014/main" id="{8E44A365-B8E5-3BC2-715A-458CFA251A95}"/>
              </a:ext>
            </a:extLst>
          </p:cNvPr>
          <p:cNvSpPr txBox="1"/>
          <p:nvPr/>
        </p:nvSpPr>
        <p:spPr>
          <a:xfrm>
            <a:off x="81419" y="2782426"/>
            <a:ext cx="8884809" cy="1766635"/>
          </a:xfrm>
          <a:prstGeom prst="rect">
            <a:avLst/>
          </a:prstGeom>
          <a:noFill/>
        </p:spPr>
        <p:txBody>
          <a:bodyPr wrap="square" lIns="68579" tIns="34289" rIns="68579" bIns="34289">
            <a:spAutoFit/>
          </a:bodyPr>
          <a:lstStyle/>
          <a:p>
            <a:pPr algn="ctr">
              <a:lnSpc>
                <a:spcPct val="115000"/>
              </a:lnSpc>
              <a:spcAft>
                <a:spcPts val="750"/>
              </a:spcAft>
            </a:pPr>
            <a:r>
              <a:rPr lang="it-IT" b="1" kern="1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IL TEMA CASA IN EUROPA </a:t>
            </a:r>
          </a:p>
          <a:p>
            <a:pPr algn="just">
              <a:lnSpc>
                <a:spcPct val="115000"/>
              </a:lnSpc>
              <a:spcAft>
                <a:spcPts val="750"/>
              </a:spcAft>
            </a:pPr>
            <a:r>
              <a:rPr lang="it-IT" b="1" kern="100" cap="small"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Costi abitazione troppo alti rispetto ai salari</a:t>
            </a:r>
          </a:p>
          <a:p>
            <a:pPr algn="just">
              <a:lnSpc>
                <a:spcPct val="115000"/>
              </a:lnSpc>
              <a:spcAft>
                <a:spcPts val="750"/>
              </a:spcAft>
            </a:pPr>
            <a:r>
              <a:rPr lang="it-IT" b="1" kern="100" dirty="0">
                <a:latin typeface="Calibri" panose="020F0502020204030204" pitchFamily="34" charset="0"/>
                <a:ea typeface="Times New Roman" panose="02020603050405020304" pitchFamily="18" charset="0"/>
              </a:rPr>
              <a:t>Costi delle abitazioni troppo elevati aumentati in EUROPA del 48% tra il 2015 e il 2023.</a:t>
            </a:r>
          </a:p>
          <a:p>
            <a:r>
              <a:rPr lang="it-IT" b="1" kern="100" dirty="0">
                <a:latin typeface="Calibri" panose="020F0502020204030204" pitchFamily="34" charset="0"/>
                <a:ea typeface="Times New Roman" panose="02020603050405020304" pitchFamily="18" charset="0"/>
              </a:rPr>
              <a:t>In Italia l’incremento dei costi è dell’8,3%. La motivazione degli incrementi è dovuta ad aumento costi costruzione, aumento tassi ipotecari, diminuzione costruzioni, aumento acquisto immobili come investimento.</a:t>
            </a:r>
          </a:p>
          <a:p>
            <a:r>
              <a:rPr lang="it-IT" b="1" kern="100" dirty="0">
                <a:solidFill>
                  <a:srgbClr val="002060"/>
                </a:solidFill>
                <a:latin typeface="Calibri" panose="020F0502020204030204" pitchFamily="34" charset="0"/>
                <a:ea typeface="Calibri" panose="020F0502020204030204" pitchFamily="34" charset="0"/>
                <a:cs typeface="Calibri" panose="020F0502020204030204" pitchFamily="34" charset="0"/>
              </a:rPr>
              <a:t>Aumento costi affitti in EUROPA del 18% per diffusione affitti brevi.</a:t>
            </a:r>
            <a:endParaRPr lang="it-IT" b="1" dirty="0">
              <a:solidFill>
                <a:srgbClr val="00206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58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tangolo 41">
            <a:extLst>
              <a:ext uri="{FF2B5EF4-FFF2-40B4-BE49-F238E27FC236}">
                <a16:creationId xmlns="" xmlns:a16="http://schemas.microsoft.com/office/drawing/2014/main" id="{9AD463D6-DAD0-1E1C-6C35-1B0711A60BF9}"/>
              </a:ext>
            </a:extLst>
          </p:cNvPr>
          <p:cNvSpPr/>
          <p:nvPr/>
        </p:nvSpPr>
        <p:spPr>
          <a:xfrm>
            <a:off x="0" y="1"/>
            <a:ext cx="9144000" cy="4681537"/>
          </a:xfrm>
          <a:prstGeom prst="rect">
            <a:avLst/>
          </a:prstGeom>
          <a:solidFill>
            <a:srgbClr val="3C953B"/>
          </a:solidFill>
          <a:ln>
            <a:solidFill>
              <a:srgbClr val="3C953B"/>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pic>
        <p:nvPicPr>
          <p:cNvPr id="44" name="Immagine 43">
            <a:extLst>
              <a:ext uri="{FF2B5EF4-FFF2-40B4-BE49-F238E27FC236}">
                <a16:creationId xmlns="" xmlns:a16="http://schemas.microsoft.com/office/drawing/2014/main" id="{7EA08BF7-7B59-0843-23A1-63ABF2E00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198" y="-9526"/>
            <a:ext cx="6683606" cy="4664160"/>
          </a:xfrm>
          <a:prstGeom prst="rect">
            <a:avLst/>
          </a:prstGeom>
        </p:spPr>
      </p:pic>
      <p:sp>
        <p:nvSpPr>
          <p:cNvPr id="2" name="Segnaposto numero diapositiva 15">
            <a:extLst>
              <a:ext uri="{FF2B5EF4-FFF2-40B4-BE49-F238E27FC236}">
                <a16:creationId xmlns="" xmlns:a16="http://schemas.microsoft.com/office/drawing/2014/main" id="{0922E4BB-1D53-4470-05FC-686A2DD43C69}"/>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15</a:t>
            </a:fld>
            <a:endParaRPr lang="it-IT" sz="900" dirty="0">
              <a:solidFill>
                <a:srgbClr val="898989"/>
              </a:solidFill>
            </a:endParaRPr>
          </a:p>
        </p:txBody>
      </p:sp>
    </p:spTree>
    <p:extLst>
      <p:ext uri="{BB962C8B-B14F-4D97-AF65-F5344CB8AC3E}">
        <p14:creationId xmlns:p14="http://schemas.microsoft.com/office/powerpoint/2010/main" val="180157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85815663">
            <a:extLst>
              <a:ext uri="{FF2B5EF4-FFF2-40B4-BE49-F238E27FC236}">
                <a16:creationId xmlns="" xmlns:a16="http://schemas.microsoft.com/office/drawing/2014/main" id="{C7E17B15-623C-0BDE-7EFD-B73028D738A0}"/>
              </a:ext>
            </a:extLst>
          </p:cNvPr>
          <p:cNvPicPr>
            <a:picLocks noChangeAspect="1"/>
          </p:cNvPicPr>
          <p:nvPr/>
        </p:nvPicPr>
        <p:blipFill rotWithShape="1">
          <a:blip r:embed="rId3">
            <a:extLst>
              <a:ext uri="{28A0092B-C50C-407E-A947-70E740481C1C}">
                <a14:useLocalDpi xmlns:a14="http://schemas.microsoft.com/office/drawing/2010/main" val="0"/>
              </a:ext>
            </a:extLst>
          </a:blip>
          <a:srcRect t="19094" b="6387"/>
          <a:stretch/>
        </p:blipFill>
        <p:spPr bwMode="auto">
          <a:xfrm>
            <a:off x="1866900" y="2659459"/>
            <a:ext cx="6134100" cy="1911332"/>
          </a:xfrm>
          <a:prstGeom prst="rect">
            <a:avLst/>
          </a:prstGeom>
          <a:noFill/>
        </p:spPr>
      </p:pic>
      <p:sp>
        <p:nvSpPr>
          <p:cNvPr id="4" name="Rettangolo 3">
            <a:extLst>
              <a:ext uri="{FF2B5EF4-FFF2-40B4-BE49-F238E27FC236}">
                <a16:creationId xmlns="" xmlns:a16="http://schemas.microsoft.com/office/drawing/2014/main" id="{A2201E2E-6B9E-F5EA-AEA6-4E4C3E40056F}"/>
              </a:ext>
            </a:extLst>
          </p:cNvPr>
          <p:cNvSpPr/>
          <p:nvPr/>
        </p:nvSpPr>
        <p:spPr>
          <a:xfrm>
            <a:off x="0" y="847494"/>
            <a:ext cx="9144000" cy="8414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8" name="CasellaDiTesto 7">
            <a:extLst>
              <a:ext uri="{FF2B5EF4-FFF2-40B4-BE49-F238E27FC236}">
                <a16:creationId xmlns="" xmlns:a16="http://schemas.microsoft.com/office/drawing/2014/main" id="{700D1C9E-94B4-745D-488D-A1A0E95CBD00}"/>
              </a:ext>
            </a:extLst>
          </p:cNvPr>
          <p:cNvSpPr txBox="1"/>
          <p:nvPr/>
        </p:nvSpPr>
        <p:spPr>
          <a:xfrm>
            <a:off x="114302" y="1802764"/>
            <a:ext cx="4743449" cy="727121"/>
          </a:xfrm>
          <a:prstGeom prst="rect">
            <a:avLst/>
          </a:prstGeom>
          <a:noFill/>
        </p:spPr>
        <p:txBody>
          <a:bodyPr wrap="square" lIns="68579" tIns="34289" rIns="68579" bIns="34289">
            <a:spAutoFit/>
          </a:bodyPr>
          <a:lstStyle/>
          <a:p>
            <a:r>
              <a:rPr lang="it-IT"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 </a:t>
            </a:r>
            <a:r>
              <a:rPr lang="it-IT"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emissioni degli edifici </a:t>
            </a:r>
            <a:r>
              <a:rPr lang="it-IT"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fase di utilizzo </a:t>
            </a:r>
            <a:r>
              <a:rPr lang="it-IT"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hanno ampi spazi di miglioramento </a:t>
            </a:r>
            <a:r>
              <a:rPr lang="it-IT"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soprattutto negli immobili più vecchi ed energivori</a:t>
            </a:r>
            <a:endParaRPr lang="it-IT" dirty="0">
              <a:solidFill>
                <a:srgbClr val="002060"/>
              </a:solidFill>
            </a:endParaRPr>
          </a:p>
        </p:txBody>
      </p:sp>
      <p:sp>
        <p:nvSpPr>
          <p:cNvPr id="13" name="CasellaDiTesto 12">
            <a:extLst>
              <a:ext uri="{FF2B5EF4-FFF2-40B4-BE49-F238E27FC236}">
                <a16:creationId xmlns="" xmlns:a16="http://schemas.microsoft.com/office/drawing/2014/main" id="{28D6CAE4-BAE2-6615-DEAC-A75089AB6ACA}"/>
              </a:ext>
            </a:extLst>
          </p:cNvPr>
          <p:cNvSpPr txBox="1"/>
          <p:nvPr/>
        </p:nvSpPr>
        <p:spPr>
          <a:xfrm>
            <a:off x="420158" y="871062"/>
            <a:ext cx="1808693" cy="746358"/>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40%</a:t>
            </a:r>
          </a:p>
          <a:p>
            <a:pPr algn="ctr"/>
            <a:r>
              <a:rPr lang="it-IT" dirty="0">
                <a:solidFill>
                  <a:schemeClr val="bg1"/>
                </a:solidFill>
                <a:latin typeface="Calibri" panose="020F0502020204030204" pitchFamily="34" charset="0"/>
                <a:ea typeface="Calibri" panose="020F0502020204030204" pitchFamily="34" charset="0"/>
                <a:cs typeface="Times New Roman" panose="02020603050405020304" pitchFamily="18" charset="0"/>
              </a:rPr>
              <a:t>ENERGIA</a:t>
            </a:r>
          </a:p>
        </p:txBody>
      </p:sp>
      <p:sp>
        <p:nvSpPr>
          <p:cNvPr id="14" name="CasellaDiTesto 13">
            <a:extLst>
              <a:ext uri="{FF2B5EF4-FFF2-40B4-BE49-F238E27FC236}">
                <a16:creationId xmlns="" xmlns:a16="http://schemas.microsoft.com/office/drawing/2014/main" id="{256D2D63-8A81-EDED-6F91-67B873FADE26}"/>
              </a:ext>
            </a:extLst>
          </p:cNvPr>
          <p:cNvSpPr txBox="1"/>
          <p:nvPr/>
        </p:nvSpPr>
        <p:spPr>
          <a:xfrm>
            <a:off x="4313235" y="871062"/>
            <a:ext cx="2514600" cy="746356"/>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50%</a:t>
            </a:r>
          </a:p>
          <a:p>
            <a:pPr algn="ctr"/>
            <a:r>
              <a:rPr lang="it-IT" dirty="0">
                <a:solidFill>
                  <a:schemeClr val="bg1"/>
                </a:solidFill>
                <a:latin typeface="Calibri" panose="020F0502020204030204" pitchFamily="34" charset="0"/>
                <a:ea typeface="Calibri" panose="020F0502020204030204" pitchFamily="34" charset="0"/>
                <a:cs typeface="Times New Roman" panose="02020603050405020304" pitchFamily="18" charset="0"/>
              </a:rPr>
              <a:t>ESTRAZIONE MATERIALI VERGINI</a:t>
            </a:r>
          </a:p>
        </p:txBody>
      </p:sp>
      <p:sp>
        <p:nvSpPr>
          <p:cNvPr id="15" name="CasellaDiTesto 14">
            <a:extLst>
              <a:ext uri="{FF2B5EF4-FFF2-40B4-BE49-F238E27FC236}">
                <a16:creationId xmlns="" xmlns:a16="http://schemas.microsoft.com/office/drawing/2014/main" id="{73FDA62C-5B52-8A8A-C47D-AD9F20A3E8C6}"/>
              </a:ext>
            </a:extLst>
          </p:cNvPr>
          <p:cNvSpPr txBox="1"/>
          <p:nvPr/>
        </p:nvSpPr>
        <p:spPr>
          <a:xfrm>
            <a:off x="7029451" y="871062"/>
            <a:ext cx="1670426" cy="746358"/>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47%</a:t>
            </a:r>
          </a:p>
          <a:p>
            <a:pPr algn="ctr"/>
            <a:r>
              <a:rPr lang="it-IT" dirty="0">
                <a:solidFill>
                  <a:schemeClr val="bg1"/>
                </a:solidFill>
                <a:latin typeface="Calibri" panose="020F0502020204030204" pitchFamily="34" charset="0"/>
                <a:ea typeface="Calibri" panose="020F0502020204030204" pitchFamily="34" charset="0"/>
                <a:cs typeface="Times New Roman" panose="02020603050405020304" pitchFamily="18" charset="0"/>
              </a:rPr>
              <a:t>DEI RIFIUTI SPECIALI</a:t>
            </a:r>
          </a:p>
        </p:txBody>
      </p:sp>
      <p:pic>
        <p:nvPicPr>
          <p:cNvPr id="16" name="Immagine 15">
            <a:extLst>
              <a:ext uri="{FF2B5EF4-FFF2-40B4-BE49-F238E27FC236}">
                <a16:creationId xmlns="" xmlns:a16="http://schemas.microsoft.com/office/drawing/2014/main" id="{B7BDCEF1-AA4B-AA6B-02F2-50E87D879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84262" y="1857376"/>
            <a:ext cx="287774" cy="287774"/>
          </a:xfrm>
          <a:prstGeom prst="rect">
            <a:avLst/>
          </a:prstGeom>
        </p:spPr>
      </p:pic>
      <p:pic>
        <p:nvPicPr>
          <p:cNvPr id="17" name="Immagine 16">
            <a:extLst>
              <a:ext uri="{FF2B5EF4-FFF2-40B4-BE49-F238E27FC236}">
                <a16:creationId xmlns="" xmlns:a16="http://schemas.microsoft.com/office/drawing/2014/main" id="{8F1E2EAF-0414-0B05-0C47-1062341C9E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084262" y="2178210"/>
            <a:ext cx="287774" cy="287774"/>
          </a:xfrm>
          <a:prstGeom prst="rect">
            <a:avLst/>
          </a:prstGeom>
        </p:spPr>
      </p:pic>
      <p:sp>
        <p:nvSpPr>
          <p:cNvPr id="18" name="CasellaDiTesto 17">
            <a:extLst>
              <a:ext uri="{FF2B5EF4-FFF2-40B4-BE49-F238E27FC236}">
                <a16:creationId xmlns="" xmlns:a16="http://schemas.microsoft.com/office/drawing/2014/main" id="{1C4E2663-8239-F9DA-9F88-C410872FA754}"/>
              </a:ext>
            </a:extLst>
          </p:cNvPr>
          <p:cNvSpPr txBox="1"/>
          <p:nvPr/>
        </p:nvSpPr>
        <p:spPr>
          <a:xfrm>
            <a:off x="5484904" y="1868151"/>
            <a:ext cx="3430496" cy="507830"/>
          </a:xfrm>
          <a:prstGeom prst="rect">
            <a:avLst/>
          </a:prstGeom>
          <a:noFill/>
        </p:spPr>
        <p:txBody>
          <a:bodyPr wrap="square" lIns="68579" tIns="34289" rIns="68579" bIns="34289">
            <a:spAutoFit/>
          </a:bodyPr>
          <a:lstStyle/>
          <a:p>
            <a:r>
              <a:rPr lang="it-IT"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VECCHI EDIFICI - </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superano i 350 kWh/m</a:t>
            </a:r>
            <a:r>
              <a:rPr lang="it-IT"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2</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anno</a:t>
            </a:r>
            <a:endParaRPr lang="it-IT" dirty="0">
              <a:solidFill>
                <a:srgbClr val="002060"/>
              </a:solidFill>
            </a:endParaRPr>
          </a:p>
        </p:txBody>
      </p:sp>
      <p:sp>
        <p:nvSpPr>
          <p:cNvPr id="19" name="CasellaDiTesto 18">
            <a:extLst>
              <a:ext uri="{FF2B5EF4-FFF2-40B4-BE49-F238E27FC236}">
                <a16:creationId xmlns="" xmlns:a16="http://schemas.microsoft.com/office/drawing/2014/main" id="{9A91FF7B-18F9-F99C-ED0C-2FEEAAC4E272}"/>
              </a:ext>
            </a:extLst>
          </p:cNvPr>
          <p:cNvSpPr txBox="1"/>
          <p:nvPr/>
        </p:nvSpPr>
        <p:spPr>
          <a:xfrm>
            <a:off x="5484904" y="2191010"/>
            <a:ext cx="3430496" cy="288539"/>
          </a:xfrm>
          <a:prstGeom prst="rect">
            <a:avLst/>
          </a:prstGeom>
          <a:noFill/>
        </p:spPr>
        <p:txBody>
          <a:bodyPr wrap="square" lIns="68579" tIns="34289" rIns="68579" bIns="34289">
            <a:spAutoFit/>
          </a:bodyPr>
          <a:lstStyle/>
          <a:p>
            <a:r>
              <a:rPr lang="it-IT"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NUOVI EDIFICI - </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50 kWh/m</a:t>
            </a:r>
            <a:r>
              <a:rPr lang="it-IT"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2</a:t>
            </a:r>
            <a:r>
              <a:rPr lang="it-IT"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anno</a:t>
            </a:r>
            <a:endParaRPr lang="it-IT" dirty="0">
              <a:solidFill>
                <a:srgbClr val="002060"/>
              </a:solidFill>
            </a:endParaRPr>
          </a:p>
        </p:txBody>
      </p:sp>
      <p:sp>
        <p:nvSpPr>
          <p:cNvPr id="5" name="CasellaDiTesto 4">
            <a:extLst>
              <a:ext uri="{FF2B5EF4-FFF2-40B4-BE49-F238E27FC236}">
                <a16:creationId xmlns="" xmlns:a16="http://schemas.microsoft.com/office/drawing/2014/main" id="{5AA63389-8576-313E-9A01-F318F72A58C1}"/>
              </a:ext>
            </a:extLst>
          </p:cNvPr>
          <p:cNvSpPr txBox="1"/>
          <p:nvPr/>
        </p:nvSpPr>
        <p:spPr>
          <a:xfrm>
            <a:off x="2302929" y="871062"/>
            <a:ext cx="1808693" cy="961802"/>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36%</a:t>
            </a:r>
          </a:p>
          <a:p>
            <a:pPr algn="ctr"/>
            <a:r>
              <a:rPr lang="it-IT" dirty="0">
                <a:solidFill>
                  <a:schemeClr val="bg1"/>
                </a:solidFill>
                <a:latin typeface="Calibri" panose="020F0502020204030204" pitchFamily="34" charset="0"/>
                <a:ea typeface="Calibri" panose="020F0502020204030204" pitchFamily="34" charset="0"/>
                <a:cs typeface="Times New Roman" panose="02020603050405020304" pitchFamily="18" charset="0"/>
              </a:rPr>
              <a:t>ANIDRIDE CARBONICA</a:t>
            </a:r>
          </a:p>
          <a:p>
            <a:pPr algn="ctr"/>
            <a:r>
              <a:rPr lang="it-IT"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it-IT"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asellaDiTesto 2">
            <a:extLst>
              <a:ext uri="{FF2B5EF4-FFF2-40B4-BE49-F238E27FC236}">
                <a16:creationId xmlns="" xmlns:a16="http://schemas.microsoft.com/office/drawing/2014/main" id="{D3A30298-4C96-BDF7-A5F7-F0540DFECC90}"/>
              </a:ext>
            </a:extLst>
          </p:cNvPr>
          <p:cNvSpPr txBox="1"/>
          <p:nvPr/>
        </p:nvSpPr>
        <p:spPr>
          <a:xfrm>
            <a:off x="0" y="120132"/>
            <a:ext cx="9144000"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Il settore delle costruzioni</a:t>
            </a:r>
          </a:p>
        </p:txBody>
      </p:sp>
      <p:sp>
        <p:nvSpPr>
          <p:cNvPr id="2" name="CasellaDiTesto 1">
            <a:extLst>
              <a:ext uri="{FF2B5EF4-FFF2-40B4-BE49-F238E27FC236}">
                <a16:creationId xmlns="" xmlns:a16="http://schemas.microsoft.com/office/drawing/2014/main" id="{7E811693-5539-42B2-1BEB-CCE9D921C643}"/>
              </a:ext>
            </a:extLst>
          </p:cNvPr>
          <p:cNvSpPr txBox="1"/>
          <p:nvPr/>
        </p:nvSpPr>
        <p:spPr>
          <a:xfrm>
            <a:off x="45602" y="3013264"/>
            <a:ext cx="2085975" cy="727121"/>
          </a:xfrm>
          <a:prstGeom prst="rect">
            <a:avLst/>
          </a:prstGeom>
          <a:noFill/>
        </p:spPr>
        <p:txBody>
          <a:bodyPr wrap="square" lIns="68579" tIns="34289" rIns="68579" bIns="34289" rtlCol="0">
            <a:spAutoFit/>
          </a:bodyPr>
          <a:lstStyle/>
          <a:p>
            <a:r>
              <a:rPr lang="it-IT" dirty="0">
                <a:solidFill>
                  <a:srgbClr val="002060"/>
                </a:solidFill>
              </a:rPr>
              <a:t>APE immobili residenziali suddiviso per classi energetiche</a:t>
            </a:r>
          </a:p>
        </p:txBody>
      </p:sp>
      <p:sp>
        <p:nvSpPr>
          <p:cNvPr id="20" name="CasellaDiTesto 19">
            <a:extLst>
              <a:ext uri="{FF2B5EF4-FFF2-40B4-BE49-F238E27FC236}">
                <a16:creationId xmlns="" xmlns:a16="http://schemas.microsoft.com/office/drawing/2014/main" id="{4DB79729-7F32-B20D-C93A-44E01844BDF0}"/>
              </a:ext>
            </a:extLst>
          </p:cNvPr>
          <p:cNvSpPr txBox="1"/>
          <p:nvPr/>
        </p:nvSpPr>
        <p:spPr>
          <a:xfrm>
            <a:off x="7138232" y="4594140"/>
            <a:ext cx="1844095" cy="176972"/>
          </a:xfrm>
          <a:prstGeom prst="rect">
            <a:avLst/>
          </a:prstGeom>
          <a:noFill/>
        </p:spPr>
        <p:txBody>
          <a:bodyPr wrap="none" lIns="68579" tIns="34289" rIns="68579" bIns="34289" rtlCol="0">
            <a:spAutoFit/>
          </a:bodyPr>
          <a:lstStyle/>
          <a:p>
            <a:r>
              <a:rPr lang="it-IT" sz="700" dirty="0"/>
              <a:t>Fonte: Elaborazione ANCE su dati ENEA - SIAPE</a:t>
            </a:r>
          </a:p>
        </p:txBody>
      </p:sp>
      <p:sp>
        <p:nvSpPr>
          <p:cNvPr id="7" name="Segnaposto numero diapositiva 15">
            <a:extLst>
              <a:ext uri="{FF2B5EF4-FFF2-40B4-BE49-F238E27FC236}">
                <a16:creationId xmlns="" xmlns:a16="http://schemas.microsoft.com/office/drawing/2014/main" id="{273DC9ED-3378-2DDF-4C84-43B52341230A}"/>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16</a:t>
            </a:fld>
            <a:endParaRPr lang="it-IT" sz="900" dirty="0">
              <a:solidFill>
                <a:srgbClr val="898989"/>
              </a:solidFill>
            </a:endParaRPr>
          </a:p>
        </p:txBody>
      </p:sp>
    </p:spTree>
    <p:extLst>
      <p:ext uri="{BB962C8B-B14F-4D97-AF65-F5344CB8AC3E}">
        <p14:creationId xmlns:p14="http://schemas.microsoft.com/office/powerpoint/2010/main" val="173939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 xmlns:a16="http://schemas.microsoft.com/office/drawing/2014/main" id="{A2201E2E-6B9E-F5EA-AEA6-4E4C3E40056F}"/>
              </a:ext>
            </a:extLst>
          </p:cNvPr>
          <p:cNvSpPr/>
          <p:nvPr/>
        </p:nvSpPr>
        <p:spPr>
          <a:xfrm>
            <a:off x="0" y="1297073"/>
            <a:ext cx="9144000" cy="8414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13" name="CasellaDiTesto 12">
            <a:extLst>
              <a:ext uri="{FF2B5EF4-FFF2-40B4-BE49-F238E27FC236}">
                <a16:creationId xmlns="" xmlns:a16="http://schemas.microsoft.com/office/drawing/2014/main" id="{28D6CAE4-BAE2-6615-DEAC-A75089AB6ACA}"/>
              </a:ext>
            </a:extLst>
          </p:cNvPr>
          <p:cNvSpPr txBox="1"/>
          <p:nvPr/>
        </p:nvSpPr>
        <p:spPr>
          <a:xfrm>
            <a:off x="1084948" y="1320642"/>
            <a:ext cx="1455800" cy="530915"/>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2030</a:t>
            </a:r>
          </a:p>
        </p:txBody>
      </p:sp>
      <p:sp>
        <p:nvSpPr>
          <p:cNvPr id="14" name="CasellaDiTesto 13">
            <a:extLst>
              <a:ext uri="{FF2B5EF4-FFF2-40B4-BE49-F238E27FC236}">
                <a16:creationId xmlns="" xmlns:a16="http://schemas.microsoft.com/office/drawing/2014/main" id="{256D2D63-8A81-EDED-6F91-67B873FADE26}"/>
              </a:ext>
            </a:extLst>
          </p:cNvPr>
          <p:cNvSpPr txBox="1"/>
          <p:nvPr/>
        </p:nvSpPr>
        <p:spPr>
          <a:xfrm>
            <a:off x="3786168" y="1297073"/>
            <a:ext cx="1455800" cy="530915"/>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2033</a:t>
            </a:r>
          </a:p>
        </p:txBody>
      </p:sp>
      <p:sp>
        <p:nvSpPr>
          <p:cNvPr id="15" name="CasellaDiTesto 14">
            <a:extLst>
              <a:ext uri="{FF2B5EF4-FFF2-40B4-BE49-F238E27FC236}">
                <a16:creationId xmlns="" xmlns:a16="http://schemas.microsoft.com/office/drawing/2014/main" id="{73FDA62C-5B52-8A8A-C47D-AD9F20A3E8C6}"/>
              </a:ext>
            </a:extLst>
          </p:cNvPr>
          <p:cNvSpPr txBox="1"/>
          <p:nvPr/>
        </p:nvSpPr>
        <p:spPr>
          <a:xfrm>
            <a:off x="6603253" y="1320643"/>
            <a:ext cx="1672082" cy="961802"/>
          </a:xfrm>
          <a:prstGeom prst="rect">
            <a:avLst/>
          </a:prstGeom>
          <a:noFill/>
        </p:spPr>
        <p:txBody>
          <a:bodyPr wrap="square" lIns="68579" tIns="34289" rIns="68579" bIns="34289">
            <a:spAutoFit/>
          </a:bodyPr>
          <a:lstStyle/>
          <a:p>
            <a:pPr algn="ctr"/>
            <a:r>
              <a:rPr lang="it-IT" sz="3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2050</a:t>
            </a:r>
          </a:p>
          <a:p>
            <a:pPr algn="ctr"/>
            <a:r>
              <a:rPr lang="it-IT" dirty="0">
                <a:solidFill>
                  <a:schemeClr val="bg1"/>
                </a:solidFill>
                <a:latin typeface="Calibri" panose="020F0502020204030204" pitchFamily="34" charset="0"/>
                <a:ea typeface="Calibri" panose="020F0502020204030204" pitchFamily="34" charset="0"/>
                <a:cs typeface="Times New Roman" panose="02020603050405020304" pitchFamily="18" charset="0"/>
              </a:rPr>
              <a:t>DECARBONIZZAZIONE</a:t>
            </a:r>
          </a:p>
        </p:txBody>
      </p:sp>
      <p:sp>
        <p:nvSpPr>
          <p:cNvPr id="3" name="CasellaDiTesto 2">
            <a:extLst>
              <a:ext uri="{FF2B5EF4-FFF2-40B4-BE49-F238E27FC236}">
                <a16:creationId xmlns="" xmlns:a16="http://schemas.microsoft.com/office/drawing/2014/main" id="{D3A30298-4C96-BDF7-A5F7-F0540DFECC90}"/>
              </a:ext>
            </a:extLst>
          </p:cNvPr>
          <p:cNvSpPr txBox="1"/>
          <p:nvPr/>
        </p:nvSpPr>
        <p:spPr>
          <a:xfrm>
            <a:off x="-57934" y="711030"/>
            <a:ext cx="9144000"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TARGET GREEN - TAPPE</a:t>
            </a:r>
          </a:p>
        </p:txBody>
      </p:sp>
      <p:sp>
        <p:nvSpPr>
          <p:cNvPr id="16" name="Rettangolo 15">
            <a:extLst>
              <a:ext uri="{FF2B5EF4-FFF2-40B4-BE49-F238E27FC236}">
                <a16:creationId xmlns="" xmlns:a16="http://schemas.microsoft.com/office/drawing/2014/main" id="{A1C0F014-CBDF-DE5C-1B3D-3DD9862DC0E2}"/>
              </a:ext>
            </a:extLst>
          </p:cNvPr>
          <p:cNvSpPr/>
          <p:nvPr/>
        </p:nvSpPr>
        <p:spPr>
          <a:xfrm>
            <a:off x="0" y="3369928"/>
            <a:ext cx="9144000" cy="619232"/>
          </a:xfrm>
          <a:prstGeom prst="rect">
            <a:avLst/>
          </a:prstGeom>
          <a:solidFill>
            <a:srgbClr val="3C95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cxnSp>
        <p:nvCxnSpPr>
          <p:cNvPr id="18" name="Connettore 2 17">
            <a:extLst>
              <a:ext uri="{FF2B5EF4-FFF2-40B4-BE49-F238E27FC236}">
                <a16:creationId xmlns="" xmlns:a16="http://schemas.microsoft.com/office/drawing/2014/main" id="{D12A39A7-30AC-146D-9625-25956B65EAA6}"/>
              </a:ext>
            </a:extLst>
          </p:cNvPr>
          <p:cNvCxnSpPr>
            <a:cxnSpLocks/>
          </p:cNvCxnSpPr>
          <p:nvPr/>
        </p:nvCxnSpPr>
        <p:spPr>
          <a:xfrm>
            <a:off x="0" y="3673227"/>
            <a:ext cx="6536588" cy="0"/>
          </a:xfrm>
          <a:prstGeom prst="straightConnector1">
            <a:avLst/>
          </a:prstGeom>
          <a:ln w="231775">
            <a:solidFill>
              <a:schemeClr val="bg1"/>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Immagine 18" descr="Immagine che contiene Carattere, Elementi grafici, cerchio, logo&#10;&#10;Descrizione generata automaticamente">
            <a:extLst>
              <a:ext uri="{FF2B5EF4-FFF2-40B4-BE49-F238E27FC236}">
                <a16:creationId xmlns="" xmlns:a16="http://schemas.microsoft.com/office/drawing/2014/main" id="{95DE3B2A-1306-3D6B-7087-D3E9A8881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246" y="2835598"/>
            <a:ext cx="1410097" cy="1410097"/>
          </a:xfrm>
          <a:prstGeom prst="ellipse">
            <a:avLst/>
          </a:prstGeom>
          <a:ln w="12700" cap="rnd">
            <a:solidFill>
              <a:schemeClr val="bg1">
                <a:lumMod val="50000"/>
              </a:schemeClr>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6" name="CasellaDiTesto 5">
            <a:extLst>
              <a:ext uri="{FF2B5EF4-FFF2-40B4-BE49-F238E27FC236}">
                <a16:creationId xmlns="" xmlns:a16="http://schemas.microsoft.com/office/drawing/2014/main" id="{5DAE9E3E-0C2A-5D68-BC68-7881374DB227}"/>
              </a:ext>
            </a:extLst>
          </p:cNvPr>
          <p:cNvSpPr txBox="1"/>
          <p:nvPr/>
        </p:nvSpPr>
        <p:spPr>
          <a:xfrm>
            <a:off x="2195968" y="2410166"/>
            <a:ext cx="4636196" cy="715578"/>
          </a:xfrm>
          <a:prstGeom prst="rect">
            <a:avLst/>
          </a:prstGeom>
          <a:noFill/>
        </p:spPr>
        <p:txBody>
          <a:bodyPr wrap="square" lIns="68579" tIns="34289" rIns="68579" bIns="34289">
            <a:spAutoFit/>
          </a:bodyPr>
          <a:lstStyle/>
          <a:p>
            <a:r>
              <a:rPr lang="it-IT" b="1" dirty="0">
                <a:solidFill>
                  <a:prstClr val="black"/>
                </a:solidFill>
                <a:latin typeface="Calibri" panose="020F0502020204030204" pitchFamily="34" charset="0"/>
                <a:ea typeface="Calibri" panose="020F0502020204030204" pitchFamily="34" charset="0"/>
                <a:cs typeface="Calibri" panose="020F0502020204030204" pitchFamily="34" charset="0"/>
              </a:rPr>
              <a:t>Su 12,2 milioni di edifici residenziali, circa 9 milioni rientrano nelle classi più energivore (E, F e G), che corrispondono a circa il 73% del patrimonio immobiliare residenziale</a:t>
            </a:r>
            <a:endParaRPr lang="it-IT" dirty="0"/>
          </a:p>
        </p:txBody>
      </p:sp>
      <p:sp>
        <p:nvSpPr>
          <p:cNvPr id="5" name="CasellaDiTesto 4"/>
          <p:cNvSpPr txBox="1"/>
          <p:nvPr/>
        </p:nvSpPr>
        <p:spPr>
          <a:xfrm>
            <a:off x="3039052" y="-1621274"/>
            <a:ext cx="2950028" cy="8309967"/>
          </a:xfrm>
          <a:prstGeom prst="rect">
            <a:avLst/>
          </a:prstGeom>
          <a:noFill/>
        </p:spPr>
        <p:txBody>
          <a:bodyPr wrap="square" lIns="68579" tIns="34289" rIns="68579" bIns="34289" rtlCol="0">
            <a:spAutoFit/>
          </a:bodyPr>
          <a:lstStyle/>
          <a:p>
            <a:pPr algn="ctr"/>
            <a:r>
              <a:rPr lang="it-IT" sz="53600" b="1" spc="75"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anose="020B0604020202020204" pitchFamily="34" charset="0"/>
                <a:cs typeface="Arial" panose="020B0604020202020204" pitchFamily="34" charset="0"/>
              </a:rPr>
              <a:t>?</a:t>
            </a:r>
            <a:endParaRPr lang="it-IT" sz="3000" b="1" spc="75"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874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a:extLst>
              <a:ext uri="{FF2B5EF4-FFF2-40B4-BE49-F238E27FC236}">
                <a16:creationId xmlns="" xmlns:a16="http://schemas.microsoft.com/office/drawing/2014/main" id="{7869D5D0-4800-5340-00A8-A7098456D1EA}"/>
              </a:ext>
            </a:extLst>
          </p:cNvPr>
          <p:cNvSpPr txBox="1"/>
          <p:nvPr/>
        </p:nvSpPr>
        <p:spPr>
          <a:xfrm>
            <a:off x="285751" y="1278256"/>
            <a:ext cx="8774906" cy="2469907"/>
          </a:xfrm>
          <a:prstGeom prst="rect">
            <a:avLst/>
          </a:prstGeom>
          <a:noFill/>
        </p:spPr>
        <p:txBody>
          <a:bodyPr wrap="square" lIns="68579" tIns="34289" rIns="68579" bIns="34289">
            <a:spAutoFit/>
          </a:bodyPr>
          <a:lstStyle/>
          <a:p>
            <a:r>
              <a:rPr lang="it-IT" sz="2100" dirty="0">
                <a:solidFill>
                  <a:srgbClr val="002060"/>
                </a:solidFill>
                <a:latin typeface="Arial" panose="020B0604020202020204" pitchFamily="34" charset="0"/>
                <a:ea typeface="Calibri" panose="020F0502020204030204" pitchFamily="34" charset="0"/>
                <a:cs typeface="Arial" panose="020B0604020202020204" pitchFamily="34" charset="0"/>
              </a:rPr>
              <a:t>Direttiva EED (Energy </a:t>
            </a:r>
            <a:r>
              <a:rPr lang="it-IT" sz="2100" dirty="0" err="1">
                <a:solidFill>
                  <a:srgbClr val="002060"/>
                </a:solidFill>
                <a:latin typeface="Arial" panose="020B0604020202020204" pitchFamily="34" charset="0"/>
                <a:ea typeface="Calibri" panose="020F0502020204030204" pitchFamily="34" charset="0"/>
                <a:cs typeface="Arial" panose="020B0604020202020204" pitchFamily="34" charset="0"/>
              </a:rPr>
              <a:t>Efficiency</a:t>
            </a:r>
            <a:r>
              <a:rPr lang="it-IT" sz="2100" dirty="0">
                <a:solidFill>
                  <a:srgbClr val="002060"/>
                </a:solidFill>
                <a:latin typeface="Arial" panose="020B0604020202020204" pitchFamily="34" charset="0"/>
                <a:ea typeface="Calibri" panose="020F0502020204030204" pitchFamily="34" charset="0"/>
                <a:cs typeface="Arial" panose="020B0604020202020204" pitchFamily="34" charset="0"/>
              </a:rPr>
              <a:t> Directive):</a:t>
            </a:r>
          </a:p>
          <a:p>
            <a:pPr marL="342892" indent="-342892" algn="just">
              <a:buFont typeface="Wingdings" panose="05000000000000000000" pitchFamily="2" charset="2"/>
              <a:buChar char="Ø"/>
            </a:pPr>
            <a:r>
              <a:rPr lang="it-IT" sz="2100" dirty="0">
                <a:solidFill>
                  <a:srgbClr val="C00000"/>
                </a:solidFill>
                <a:latin typeface="Arial" panose="020B0604020202020204" pitchFamily="34" charset="0"/>
                <a:ea typeface="Calibri" panose="020F0502020204030204" pitchFamily="34" charset="0"/>
                <a:cs typeface="Arial" panose="020B0604020202020204" pitchFamily="34" charset="0"/>
              </a:rPr>
              <a:t>3%</a:t>
            </a:r>
            <a:r>
              <a:rPr lang="it-IT" sz="2100" dirty="0">
                <a:solidFill>
                  <a:srgbClr val="002060"/>
                </a:solidFill>
                <a:latin typeface="Arial" panose="020B0604020202020204" pitchFamily="34" charset="0"/>
                <a:ea typeface="Calibri" panose="020F0502020204030204" pitchFamily="34" charset="0"/>
                <a:cs typeface="Arial" panose="020B0604020202020204" pitchFamily="34" charset="0"/>
              </a:rPr>
              <a:t> superficie coperta utile edifici pubblici trasformati NZEB ogni anno</a:t>
            </a:r>
          </a:p>
          <a:p>
            <a:pPr algn="just"/>
            <a:endParaRPr lang="it-IT" sz="2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r>
              <a:rPr lang="it-IT" sz="2100" dirty="0">
                <a:solidFill>
                  <a:srgbClr val="002060"/>
                </a:solidFill>
                <a:latin typeface="Arial" panose="020B0604020202020204" pitchFamily="34" charset="0"/>
                <a:ea typeface="Calibri" panose="020F0502020204030204" pitchFamily="34" charset="0"/>
                <a:cs typeface="Arial" panose="020B0604020202020204" pitchFamily="34" charset="0"/>
              </a:rPr>
              <a:t>Direttiva EPBD (Energy Performance Building Directive)</a:t>
            </a:r>
          </a:p>
          <a:p>
            <a:pPr marL="342892" indent="-342892" algn="just">
              <a:buFont typeface="Wingdings" panose="05000000000000000000" pitchFamily="2" charset="2"/>
              <a:buChar char="Ø"/>
            </a:pPr>
            <a:r>
              <a:rPr lang="it-IT" sz="2100" dirty="0">
                <a:solidFill>
                  <a:srgbClr val="C00000"/>
                </a:solidFill>
                <a:latin typeface="Arial" panose="020B0604020202020204" pitchFamily="34" charset="0"/>
                <a:ea typeface="Calibri" panose="020F0502020204030204" pitchFamily="34" charset="0"/>
                <a:cs typeface="Arial" panose="020B0604020202020204" pitchFamily="34" charset="0"/>
              </a:rPr>
              <a:t>16%</a:t>
            </a:r>
            <a:r>
              <a:rPr lang="it-IT" sz="2100" dirty="0">
                <a:solidFill>
                  <a:srgbClr val="002060"/>
                </a:solidFill>
                <a:latin typeface="Arial" panose="020B0604020202020204" pitchFamily="34" charset="0"/>
                <a:ea typeface="Calibri" panose="020F0502020204030204" pitchFamily="34" charset="0"/>
                <a:cs typeface="Arial" panose="020B0604020202020204" pitchFamily="34" charset="0"/>
              </a:rPr>
              <a:t> diminuzione consumo energia entro </a:t>
            </a:r>
            <a:r>
              <a:rPr lang="it-IT" sz="2100" dirty="0">
                <a:solidFill>
                  <a:srgbClr val="C00000"/>
                </a:solidFill>
                <a:latin typeface="Arial" panose="020B0604020202020204" pitchFamily="34" charset="0"/>
                <a:ea typeface="Calibri" panose="020F0502020204030204" pitchFamily="34" charset="0"/>
                <a:cs typeface="Arial" panose="020B0604020202020204" pitchFamily="34" charset="0"/>
              </a:rPr>
              <a:t>2030</a:t>
            </a:r>
          </a:p>
          <a:p>
            <a:pPr marL="342892" indent="-342892" algn="just">
              <a:buFont typeface="Wingdings" panose="05000000000000000000" pitchFamily="2" charset="2"/>
              <a:buChar char="Ø"/>
            </a:pPr>
            <a:r>
              <a:rPr lang="it-IT" sz="2100" dirty="0">
                <a:solidFill>
                  <a:srgbClr val="C00000"/>
                </a:solidFill>
                <a:latin typeface="Arial" panose="020B0604020202020204" pitchFamily="34" charset="0"/>
                <a:ea typeface="Calibri" panose="020F0502020204030204" pitchFamily="34" charset="0"/>
                <a:cs typeface="Arial" panose="020B0604020202020204" pitchFamily="34" charset="0"/>
              </a:rPr>
              <a:t>20/22%</a:t>
            </a:r>
            <a:r>
              <a:rPr lang="it-IT" sz="2100" dirty="0">
                <a:solidFill>
                  <a:srgbClr val="002060"/>
                </a:solidFill>
                <a:latin typeface="Arial" panose="020B0604020202020204" pitchFamily="34" charset="0"/>
                <a:ea typeface="Calibri" panose="020F0502020204030204" pitchFamily="34" charset="0"/>
                <a:cs typeface="Arial" panose="020B0604020202020204" pitchFamily="34" charset="0"/>
              </a:rPr>
              <a:t> entro </a:t>
            </a:r>
            <a:r>
              <a:rPr lang="it-IT" sz="2100" dirty="0">
                <a:solidFill>
                  <a:srgbClr val="C00000"/>
                </a:solidFill>
                <a:latin typeface="Arial" panose="020B0604020202020204" pitchFamily="34" charset="0"/>
                <a:ea typeface="Calibri" panose="020F0502020204030204" pitchFamily="34" charset="0"/>
                <a:cs typeface="Arial" panose="020B0604020202020204" pitchFamily="34" charset="0"/>
              </a:rPr>
              <a:t>2035</a:t>
            </a:r>
          </a:p>
          <a:p>
            <a:pPr algn="ctr"/>
            <a:endPar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endPar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asellaDiTesto 2">
            <a:extLst>
              <a:ext uri="{FF2B5EF4-FFF2-40B4-BE49-F238E27FC236}">
                <a16:creationId xmlns="" xmlns:a16="http://schemas.microsoft.com/office/drawing/2014/main" id="{BD06D2C9-A889-96CD-AE9C-7C8488C287EE}"/>
              </a:ext>
            </a:extLst>
          </p:cNvPr>
          <p:cNvSpPr txBox="1"/>
          <p:nvPr/>
        </p:nvSpPr>
        <p:spPr>
          <a:xfrm>
            <a:off x="0" y="749213"/>
            <a:ext cx="9144000"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Per raggiungere i target green è necessario:</a:t>
            </a:r>
          </a:p>
        </p:txBody>
      </p:sp>
      <p:pic>
        <p:nvPicPr>
          <p:cNvPr id="9" name="Immagine 8" descr="Immagine che contiene Carattere, Elementi grafici, cerchio, logo&#10;&#10;Descrizione generata automaticamente">
            <a:extLst>
              <a:ext uri="{FF2B5EF4-FFF2-40B4-BE49-F238E27FC236}">
                <a16:creationId xmlns="" xmlns:a16="http://schemas.microsoft.com/office/drawing/2014/main" id="{CD28FAD1-2CF8-D0F0-8D8B-8BF425C89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952" y="3501729"/>
            <a:ext cx="1505300" cy="1505300"/>
          </a:xfrm>
          <a:prstGeom prst="ellipse">
            <a:avLst/>
          </a:prstGeom>
          <a:ln w="127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 name="Segnaposto numero diapositiva 15">
            <a:extLst>
              <a:ext uri="{FF2B5EF4-FFF2-40B4-BE49-F238E27FC236}">
                <a16:creationId xmlns="" xmlns:a16="http://schemas.microsoft.com/office/drawing/2014/main" id="{A281F6F0-8CC8-5B3B-9B04-2FC1041E268B}"/>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18</a:t>
            </a:fld>
            <a:endParaRPr lang="it-IT" sz="900" dirty="0">
              <a:solidFill>
                <a:srgbClr val="898989"/>
              </a:solidFill>
            </a:endParaRPr>
          </a:p>
        </p:txBody>
      </p:sp>
    </p:spTree>
    <p:extLst>
      <p:ext uri="{BB962C8B-B14F-4D97-AF65-F5344CB8AC3E}">
        <p14:creationId xmlns:p14="http://schemas.microsoft.com/office/powerpoint/2010/main" val="283144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Federcostruzioni_15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173" y="0"/>
            <a:ext cx="3523655" cy="22470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p:cNvSpPr>
            <a:spLocks noChangeArrowheads="1"/>
          </p:cNvSpPr>
          <p:nvPr/>
        </p:nvSpPr>
        <p:spPr bwMode="auto">
          <a:xfrm>
            <a:off x="28575" y="21219"/>
            <a:ext cx="187832"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it-IT" altLang="it-IT">
              <a:latin typeface="Arial" charset="0"/>
              <a:cs typeface="Arial" charset="0"/>
            </a:endParaRPr>
          </a:p>
        </p:txBody>
      </p:sp>
      <p:pic>
        <p:nvPicPr>
          <p:cNvPr id="21" name="Picture 4" descr="File:Confindustria.svg - Wikipedia"/>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62000" contrast="49000"/>
                    </a14:imgEffect>
                  </a14:imgLayer>
                </a14:imgProps>
              </a:ext>
              <a:ext uri="{28A0092B-C50C-407E-A947-70E740481C1C}">
                <a14:useLocalDpi xmlns:a14="http://schemas.microsoft.com/office/drawing/2010/main" val="0"/>
              </a:ext>
            </a:extLst>
          </a:blip>
          <a:srcRect l="30511" t="3114" r="55081" b="48017"/>
          <a:stretch/>
        </p:blipFill>
        <p:spPr bwMode="auto">
          <a:xfrm>
            <a:off x="6229955" y="0"/>
            <a:ext cx="2935069"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0" y="2467093"/>
            <a:ext cx="9144000" cy="530915"/>
          </a:xfrm>
          <a:prstGeom prst="rect">
            <a:avLst/>
          </a:prstGeom>
        </p:spPr>
        <p:txBody>
          <a:bodyPr wrap="square" lIns="68580" tIns="34290" rIns="68580" bIns="34290">
            <a:spAutoFit/>
          </a:bodyPr>
          <a:lstStyle/>
          <a:p>
            <a:pPr algn="ctr"/>
            <a:r>
              <a:rPr lang="it-IT" sz="3000" b="1" dirty="0">
                <a:solidFill>
                  <a:srgbClr val="002060"/>
                </a:solidFill>
              </a:rPr>
              <a:t>PRESIDENTE PAOLA MARONE</a:t>
            </a:r>
            <a:endParaRPr lang="it-IT" sz="3600" b="1" dirty="0">
              <a:solidFill>
                <a:srgbClr val="002060"/>
              </a:solidFill>
            </a:endParaRPr>
          </a:p>
        </p:txBody>
      </p:sp>
    </p:spTree>
    <p:extLst>
      <p:ext uri="{BB962C8B-B14F-4D97-AF65-F5344CB8AC3E}">
        <p14:creationId xmlns:p14="http://schemas.microsoft.com/office/powerpoint/2010/main" val="407666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5BC613-501D-AE30-9DD0-9D619E643A77}"/>
            </a:ext>
          </a:extLst>
        </p:cNvPr>
        <p:cNvGrpSpPr/>
        <p:nvPr/>
      </p:nvGrpSpPr>
      <p:grpSpPr>
        <a:xfrm>
          <a:off x="0" y="0"/>
          <a:ext cx="0" cy="0"/>
          <a:chOff x="0" y="0"/>
          <a:chExt cx="0" cy="0"/>
        </a:xfrm>
      </p:grpSpPr>
      <p:sp>
        <p:nvSpPr>
          <p:cNvPr id="40" name="CasellaDiTesto 39">
            <a:extLst>
              <a:ext uri="{FF2B5EF4-FFF2-40B4-BE49-F238E27FC236}">
                <a16:creationId xmlns="" xmlns:a16="http://schemas.microsoft.com/office/drawing/2014/main" id="{51266EF7-FF03-EF64-B2FF-7A488A49F90A}"/>
              </a:ext>
            </a:extLst>
          </p:cNvPr>
          <p:cNvSpPr txBox="1"/>
          <p:nvPr/>
        </p:nvSpPr>
        <p:spPr>
          <a:xfrm>
            <a:off x="285751" y="1087755"/>
            <a:ext cx="8774906" cy="3416320"/>
          </a:xfrm>
          <a:prstGeom prst="rect">
            <a:avLst/>
          </a:prstGeom>
          <a:noFill/>
        </p:spPr>
        <p:txBody>
          <a:bodyPr wrap="square" lIns="68579" tIns="34289" rIns="68579" bIns="34289">
            <a:spAutoFit/>
          </a:bodyPr>
          <a:lstStyle/>
          <a:p>
            <a:pPr algn="just"/>
            <a:endParaRPr lang="it-IT"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it-IT" sz="2100" dirty="0">
                <a:solidFill>
                  <a:srgbClr val="002060"/>
                </a:solidFill>
                <a:latin typeface="Calibri" panose="020F0502020204030204" pitchFamily="34" charset="0"/>
                <a:ea typeface="Calibri" panose="020F0502020204030204" pitchFamily="34" charset="0"/>
                <a:cs typeface="Calibri" panose="020F0502020204030204" pitchFamily="34" charset="0"/>
              </a:rPr>
              <a:t>Un PROGETTO INDUSTRIALE ITALIANO DELLE COSTRUZIONI a lungo termine che preveda</a:t>
            </a:r>
            <a:r>
              <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ctr"/>
            <a:endPar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14308" indent="-214308" algn="just">
              <a:buFont typeface="Arial" panose="020B0604020202020204" pitchFamily="34" charset="0"/>
              <a:buChar char="•"/>
            </a:pPr>
            <a:r>
              <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rPr>
              <a:t>necessarie </a:t>
            </a:r>
            <a:r>
              <a:rPr lang="it-IT" sz="1500" b="1" dirty="0">
                <a:solidFill>
                  <a:srgbClr val="002060"/>
                </a:solidFill>
                <a:latin typeface="Calibri" panose="020F0502020204030204" pitchFamily="34" charset="0"/>
                <a:ea typeface="Calibri" panose="020F0502020204030204" pitchFamily="34" charset="0"/>
                <a:cs typeface="Calibri" panose="020F0502020204030204" pitchFamily="34" charset="0"/>
              </a:rPr>
              <a:t>risorse pubbliche</a:t>
            </a:r>
            <a:r>
              <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rPr>
              <a:t>, anche derivanti da fondi europei;</a:t>
            </a:r>
          </a:p>
          <a:p>
            <a:pPr marL="214308" indent="-214308" algn="just">
              <a:buFont typeface="Arial" panose="020B0604020202020204" pitchFamily="34" charset="0"/>
              <a:buChar char="•"/>
            </a:pPr>
            <a:r>
              <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rPr>
              <a:t>un sistema di </a:t>
            </a:r>
            <a:r>
              <a:rPr lang="it-IT" sz="1500" b="1" dirty="0">
                <a:solidFill>
                  <a:srgbClr val="002060"/>
                </a:solidFill>
                <a:latin typeface="Calibri" panose="020F0502020204030204" pitchFamily="34" charset="0"/>
                <a:ea typeface="Calibri" panose="020F0502020204030204" pitchFamily="34" charset="0"/>
                <a:cs typeface="Calibri" panose="020F0502020204030204" pitchFamily="34" charset="0"/>
              </a:rPr>
              <a:t>finanziamenti accessibili alle famiglie;</a:t>
            </a:r>
          </a:p>
          <a:p>
            <a:pPr marL="214308" indent="-214308" algn="just">
              <a:buFont typeface="Arial" panose="020B0604020202020204" pitchFamily="34" charset="0"/>
              <a:buChar char="•"/>
            </a:pPr>
            <a:r>
              <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rPr>
              <a:t>un piano in grado di ridurre i costi dell’energia, delle  forniture e degli interventi;</a:t>
            </a:r>
          </a:p>
          <a:p>
            <a:pPr marL="214308" indent="-214308" algn="just">
              <a:buFont typeface="Arial" panose="020B0604020202020204" pitchFamily="34" charset="0"/>
              <a:buChar char="•"/>
            </a:pPr>
            <a:r>
              <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rPr>
              <a:t>un regime fiscale con un sistema efficiente. </a:t>
            </a:r>
          </a:p>
          <a:p>
            <a:pPr algn="ctr"/>
            <a:endParaRPr lang="it-IT"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r>
              <a:rPr lang="it-IT" sz="1500" b="1" dirty="0">
                <a:solidFill>
                  <a:srgbClr val="002060"/>
                </a:solidFill>
                <a:latin typeface="Calibri" panose="020F0502020204030204" pitchFamily="34" charset="0"/>
                <a:cs typeface="Calibri" panose="020F0502020204030204" pitchFamily="34" charset="0"/>
              </a:rPr>
              <a:t>	adottare una moderna visione multi-approccio</a:t>
            </a:r>
            <a:r>
              <a:rPr lang="it-IT" sz="1500" dirty="0">
                <a:solidFill>
                  <a:srgbClr val="002060"/>
                </a:solidFill>
                <a:latin typeface="Calibri" panose="020F0502020204030204" pitchFamily="34" charset="0"/>
                <a:cs typeface="Calibri" panose="020F0502020204030204" pitchFamily="34" charset="0"/>
              </a:rPr>
              <a:t>:</a:t>
            </a:r>
          </a:p>
          <a:p>
            <a:pPr marL="900091" lvl="2" indent="-214308">
              <a:buFont typeface="Arial" panose="020B0604020202020204" pitchFamily="34" charset="0"/>
              <a:buChar char="•"/>
            </a:pPr>
            <a:r>
              <a:rPr lang="it-IT" sz="1500" b="1" dirty="0">
                <a:solidFill>
                  <a:srgbClr val="002060"/>
                </a:solidFill>
                <a:latin typeface="Calibri" panose="020F0502020204030204" pitchFamily="34" charset="0"/>
                <a:cs typeface="Calibri" panose="020F0502020204030204" pitchFamily="34" charset="0"/>
              </a:rPr>
              <a:t>Multienergetico</a:t>
            </a:r>
          </a:p>
          <a:p>
            <a:pPr marL="900091" lvl="2" indent="-214308">
              <a:buFont typeface="Arial" panose="020B0604020202020204" pitchFamily="34" charset="0"/>
              <a:buChar char="•"/>
            </a:pPr>
            <a:r>
              <a:rPr lang="it-IT" sz="1500" b="1" dirty="0" err="1">
                <a:solidFill>
                  <a:srgbClr val="002060"/>
                </a:solidFill>
                <a:latin typeface="Calibri" panose="020F0502020204030204" pitchFamily="34" charset="0"/>
                <a:cs typeface="Calibri" panose="020F0502020204030204" pitchFamily="34" charset="0"/>
              </a:rPr>
              <a:t>Multitecnologico</a:t>
            </a:r>
            <a:endParaRPr lang="it-IT" sz="1500" b="1" dirty="0">
              <a:solidFill>
                <a:srgbClr val="002060"/>
              </a:solidFill>
              <a:latin typeface="Calibri" panose="020F0502020204030204" pitchFamily="34" charset="0"/>
              <a:cs typeface="Calibri" panose="020F0502020204030204" pitchFamily="34" charset="0"/>
            </a:endParaRPr>
          </a:p>
          <a:p>
            <a:pPr marL="900091" lvl="2" indent="-214308">
              <a:buFont typeface="Arial" panose="020B0604020202020204" pitchFamily="34" charset="0"/>
              <a:buChar char="•"/>
            </a:pPr>
            <a:r>
              <a:rPr lang="it-IT" sz="1500" b="1" dirty="0" err="1">
                <a:solidFill>
                  <a:srgbClr val="002060"/>
                </a:solidFill>
                <a:latin typeface="Calibri" panose="020F0502020204030204" pitchFamily="34" charset="0"/>
                <a:cs typeface="Calibri" panose="020F0502020204030204" pitchFamily="34" charset="0"/>
              </a:rPr>
              <a:t>Multiobiettivo</a:t>
            </a:r>
            <a:endParaRPr lang="it-IT" sz="1500" b="1" dirty="0">
              <a:solidFill>
                <a:srgbClr val="002060"/>
              </a:solidFill>
              <a:latin typeface="Calibri" panose="020F0502020204030204" pitchFamily="34" charset="0"/>
              <a:cs typeface="Calibri" panose="020F0502020204030204" pitchFamily="34" charset="0"/>
            </a:endParaRPr>
          </a:p>
          <a:p>
            <a:pPr algn="ctr"/>
            <a:endParaRPr lang="it-IT" sz="15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asellaDiTesto 2">
            <a:extLst>
              <a:ext uri="{FF2B5EF4-FFF2-40B4-BE49-F238E27FC236}">
                <a16:creationId xmlns="" xmlns:a16="http://schemas.microsoft.com/office/drawing/2014/main" id="{31D99B20-136B-BC95-0B23-0E517499866F}"/>
              </a:ext>
            </a:extLst>
          </p:cNvPr>
          <p:cNvSpPr txBox="1"/>
          <p:nvPr/>
        </p:nvSpPr>
        <p:spPr>
          <a:xfrm>
            <a:off x="0" y="558713"/>
            <a:ext cx="9144000"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Per raggiungere i target green è necessario:</a:t>
            </a:r>
          </a:p>
        </p:txBody>
      </p:sp>
      <p:pic>
        <p:nvPicPr>
          <p:cNvPr id="9" name="Immagine 8" descr="Immagine che contiene Carattere, Elementi grafici, cerchio, logo&#10;&#10;Descrizione generata automaticamente">
            <a:extLst>
              <a:ext uri="{FF2B5EF4-FFF2-40B4-BE49-F238E27FC236}">
                <a16:creationId xmlns="" xmlns:a16="http://schemas.microsoft.com/office/drawing/2014/main" id="{287C8BE2-6F8D-8DFD-B972-6B401C474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952" y="3501729"/>
            <a:ext cx="1505300" cy="1505300"/>
          </a:xfrm>
          <a:prstGeom prst="ellipse">
            <a:avLst/>
          </a:prstGeom>
          <a:ln w="127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2" name="Segnaposto numero diapositiva 15">
            <a:extLst>
              <a:ext uri="{FF2B5EF4-FFF2-40B4-BE49-F238E27FC236}">
                <a16:creationId xmlns="" xmlns:a16="http://schemas.microsoft.com/office/drawing/2014/main" id="{C7B583FB-4EC8-309E-6588-792F541918B2}"/>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19</a:t>
            </a:fld>
            <a:endParaRPr lang="it-IT" sz="900" dirty="0">
              <a:solidFill>
                <a:srgbClr val="898989"/>
              </a:solidFill>
            </a:endParaRPr>
          </a:p>
        </p:txBody>
      </p:sp>
    </p:spTree>
    <p:extLst>
      <p:ext uri="{BB962C8B-B14F-4D97-AF65-F5344CB8AC3E}">
        <p14:creationId xmlns:p14="http://schemas.microsoft.com/office/powerpoint/2010/main" val="45752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tangolo 41">
            <a:extLst>
              <a:ext uri="{FF2B5EF4-FFF2-40B4-BE49-F238E27FC236}">
                <a16:creationId xmlns="" xmlns:a16="http://schemas.microsoft.com/office/drawing/2014/main" id="{9AD463D6-DAD0-1E1C-6C35-1B0711A60BF9}"/>
              </a:ext>
            </a:extLst>
          </p:cNvPr>
          <p:cNvSpPr/>
          <p:nvPr/>
        </p:nvSpPr>
        <p:spPr>
          <a:xfrm>
            <a:off x="0" y="1"/>
            <a:ext cx="9144000" cy="4681537"/>
          </a:xfrm>
          <a:prstGeom prst="rect">
            <a:avLst/>
          </a:prstGeom>
          <a:solidFill>
            <a:schemeClr val="accent1"/>
          </a:solidFill>
          <a:ln>
            <a:solidFill>
              <a:srgbClr val="3C953B"/>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pic>
        <p:nvPicPr>
          <p:cNvPr id="4" name="Immagine 3" descr="Immagine che contiene stella&#10;&#10;Descrizione generata automaticamente">
            <a:extLst>
              <a:ext uri="{FF2B5EF4-FFF2-40B4-BE49-F238E27FC236}">
                <a16:creationId xmlns="" xmlns:a16="http://schemas.microsoft.com/office/drawing/2014/main" id="{0A75937B-806D-109B-B22E-BB9C03488FCF}"/>
              </a:ext>
            </a:extLst>
          </p:cNvPr>
          <p:cNvPicPr>
            <a:picLocks noChangeAspect="1"/>
          </p:cNvPicPr>
          <p:nvPr/>
        </p:nvPicPr>
        <p:blipFill rotWithShape="1">
          <a:blip r:embed="rId3">
            <a:extLst>
              <a:ext uri="{28A0092B-C50C-407E-A947-70E740481C1C}">
                <a14:useLocalDpi xmlns:a14="http://schemas.microsoft.com/office/drawing/2010/main" val="0"/>
              </a:ext>
            </a:extLst>
          </a:blip>
          <a:srcRect l="22934" t="9957" r="22504" b="9965"/>
          <a:stretch/>
        </p:blipFill>
        <p:spPr>
          <a:xfrm>
            <a:off x="2621147" y="480272"/>
            <a:ext cx="3883173" cy="3799377"/>
          </a:xfrm>
          <a:prstGeom prst="rect">
            <a:avLst/>
          </a:prstGeom>
        </p:spPr>
      </p:pic>
      <p:sp>
        <p:nvSpPr>
          <p:cNvPr id="5" name="CasellaDiTesto 4">
            <a:extLst>
              <a:ext uri="{FF2B5EF4-FFF2-40B4-BE49-F238E27FC236}">
                <a16:creationId xmlns="" xmlns:a16="http://schemas.microsoft.com/office/drawing/2014/main" id="{4E6C91EF-D42B-851F-7796-6F44A3C4EF78}"/>
              </a:ext>
            </a:extLst>
          </p:cNvPr>
          <p:cNvSpPr txBox="1"/>
          <p:nvPr/>
        </p:nvSpPr>
        <p:spPr>
          <a:xfrm>
            <a:off x="3396677" y="1798313"/>
            <a:ext cx="2350644" cy="1084913"/>
          </a:xfrm>
          <a:prstGeom prst="rect">
            <a:avLst/>
          </a:prstGeom>
          <a:noFill/>
        </p:spPr>
        <p:txBody>
          <a:bodyPr wrap="none" lIns="68579" tIns="34289" rIns="68579" bIns="34289" rtlCol="0">
            <a:spAutoFit/>
          </a:bodyPr>
          <a:lstStyle/>
          <a:p>
            <a:pPr algn="ctr"/>
            <a:r>
              <a:rPr lang="it-IT" sz="6600" dirty="0">
                <a:solidFill>
                  <a:schemeClr val="bg1"/>
                </a:solidFill>
                <a:latin typeface="Times New Roman" panose="02020603050405020304" pitchFamily="18" charset="0"/>
                <a:cs typeface="Times New Roman" panose="02020603050405020304" pitchFamily="18" charset="0"/>
              </a:rPr>
              <a:t>PNRR</a:t>
            </a:r>
            <a:endParaRPr lang="it-IT" sz="27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38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5">
            <a:extLst>
              <a:ext uri="{FF2B5EF4-FFF2-40B4-BE49-F238E27FC236}">
                <a16:creationId xmlns="" xmlns:a16="http://schemas.microsoft.com/office/drawing/2014/main" id="{CAF36DBB-4177-EC90-1334-5EB6EDC9D4A4}"/>
              </a:ext>
            </a:extLst>
          </p:cNvPr>
          <p:cNvSpPr/>
          <p:nvPr/>
        </p:nvSpPr>
        <p:spPr>
          <a:xfrm>
            <a:off x="592933" y="211931"/>
            <a:ext cx="150019" cy="171450"/>
          </a:xfrm>
          <a:prstGeom prst="rect">
            <a:avLst/>
          </a:prstGeom>
          <a:solidFill>
            <a:srgbClr val="E97132"/>
          </a:solidFill>
          <a:ln>
            <a:noFill/>
            <a:prstDash val="solid"/>
          </a:ln>
        </p:spPr>
        <p:txBody>
          <a:bodyPr lIns="68579" tIns="34289" rIns="68579" bIns="34289" anchor="ctr" anchorCtr="1"/>
          <a:lstStyle/>
          <a:p>
            <a:pPr algn="ctr" defTabSz="456629">
              <a:defRPr sz="1800" b="0" i="0" u="none" strike="noStrike" kern="0" cap="none" spc="0" baseline="0">
                <a:solidFill>
                  <a:srgbClr val="000000"/>
                </a:solidFill>
                <a:uFillTx/>
              </a:defRPr>
            </a:pPr>
            <a:endParaRPr lang="it-IT" sz="1800" kern="0" dirty="0">
              <a:solidFill>
                <a:srgbClr val="E27324"/>
              </a:solidFill>
              <a:latin typeface="Calibri"/>
            </a:endParaRPr>
          </a:p>
        </p:txBody>
      </p:sp>
      <p:sp>
        <p:nvSpPr>
          <p:cNvPr id="10244" name="CasellaDiTesto 4">
            <a:extLst>
              <a:ext uri="{FF2B5EF4-FFF2-40B4-BE49-F238E27FC236}">
                <a16:creationId xmlns="" xmlns:a16="http://schemas.microsoft.com/office/drawing/2014/main" id="{EF02A61D-BAA5-D6B5-C462-251B9531E71F}"/>
              </a:ext>
            </a:extLst>
          </p:cNvPr>
          <p:cNvSpPr txBox="1">
            <a:spLocks noChangeArrowheads="1"/>
          </p:cNvSpPr>
          <p:nvPr/>
        </p:nvSpPr>
        <p:spPr bwMode="auto">
          <a:xfrm>
            <a:off x="920353" y="136923"/>
            <a:ext cx="7977188" cy="4570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defTabSz="457200">
              <a:lnSpc>
                <a:spcPct val="90000"/>
              </a:lnSpc>
              <a:spcBef>
                <a:spcPts val="1000"/>
              </a:spcBef>
              <a:buSzPct val="100000"/>
              <a:buFont typeface="Arial" panose="020B0604020202020204" pitchFamily="34" charset="0"/>
              <a:buChar char="•"/>
              <a:defRPr sz="2800">
                <a:solidFill>
                  <a:srgbClr val="000000"/>
                </a:solidFill>
                <a:latin typeface="Aptos" panose="020B00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Aptos" panose="020B000402020202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Aptos" panose="020B000402020202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9pPr>
          </a:lstStyle>
          <a:p>
            <a:pPr eaLnBrk="1" hangingPunct="1">
              <a:spcBef>
                <a:spcPct val="0"/>
              </a:spcBef>
              <a:buSzTx/>
              <a:buFontTx/>
              <a:buNone/>
            </a:pPr>
            <a:r>
              <a:rPr lang="it-IT" altLang="it-IT" b="1">
                <a:solidFill>
                  <a:srgbClr val="183062"/>
                </a:solidFill>
                <a:latin typeface="Aptos Narrow" panose="020B0004020202020204" pitchFamily="34" charset="0"/>
                <a:cs typeface="Calibri" panose="020F0502020204030204" pitchFamily="34" charset="0"/>
              </a:rPr>
              <a:t>PNRR: a che punto siamo?</a:t>
            </a:r>
          </a:p>
        </p:txBody>
      </p:sp>
      <p:sp>
        <p:nvSpPr>
          <p:cNvPr id="10245" name="CasellaDiTesto 7">
            <a:extLst>
              <a:ext uri="{FF2B5EF4-FFF2-40B4-BE49-F238E27FC236}">
                <a16:creationId xmlns="" xmlns:a16="http://schemas.microsoft.com/office/drawing/2014/main" id="{1F8B9819-2F1C-ADD1-26DE-36213BEC3943}"/>
              </a:ext>
            </a:extLst>
          </p:cNvPr>
          <p:cNvSpPr txBox="1">
            <a:spLocks noChangeArrowheads="1"/>
          </p:cNvSpPr>
          <p:nvPr/>
        </p:nvSpPr>
        <p:spPr bwMode="auto">
          <a:xfrm>
            <a:off x="183356" y="4396175"/>
            <a:ext cx="7353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lnSpc>
                <a:spcPct val="90000"/>
              </a:lnSpc>
              <a:spcBef>
                <a:spcPts val="1000"/>
              </a:spcBef>
              <a:buSzPct val="100000"/>
              <a:buFont typeface="Arial" panose="020B0604020202020204" pitchFamily="34" charset="0"/>
              <a:buChar char="•"/>
              <a:defRPr sz="2800">
                <a:solidFill>
                  <a:srgbClr val="000000"/>
                </a:solidFill>
                <a:latin typeface="Aptos" panose="020B00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Aptos" panose="020B00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Aptos" panose="020B000402020202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9pPr>
          </a:lstStyle>
          <a:p>
            <a:pPr eaLnBrk="1" hangingPunct="1">
              <a:lnSpc>
                <a:spcPct val="100000"/>
              </a:lnSpc>
              <a:spcBef>
                <a:spcPct val="0"/>
              </a:spcBef>
              <a:buSzTx/>
              <a:buFontTx/>
              <a:buNone/>
            </a:pPr>
            <a:r>
              <a:rPr lang="it-IT" altLang="it-IT" sz="800" dirty="0">
                <a:latin typeface="Helvetica" panose="020B0604020202020204" pitchFamily="34" charset="0"/>
                <a:cs typeface="Helvetica" panose="020B0604020202020204" pitchFamily="34" charset="0"/>
              </a:rPr>
              <a:t>Elaborazione Ance su  Quinta Relazione sullo stato di attuazione del PNRR – 22 luglio 2024 e dati Italia Domani </a:t>
            </a:r>
          </a:p>
        </p:txBody>
      </p:sp>
      <p:pic>
        <p:nvPicPr>
          <p:cNvPr id="10247" name="Immagine 4">
            <a:extLst>
              <a:ext uri="{FF2B5EF4-FFF2-40B4-BE49-F238E27FC236}">
                <a16:creationId xmlns="" xmlns:a16="http://schemas.microsoft.com/office/drawing/2014/main" id="{E16CDEA1-341F-A8C6-3FD0-EE682FF9D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094"/>
          <a:stretch>
            <a:fillRect/>
          </a:stretch>
        </p:blipFill>
        <p:spPr bwMode="auto">
          <a:xfrm>
            <a:off x="920355" y="442722"/>
            <a:ext cx="3850481" cy="394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itolo 1">
            <a:extLst>
              <a:ext uri="{FF2B5EF4-FFF2-40B4-BE49-F238E27FC236}">
                <a16:creationId xmlns="" xmlns:a16="http://schemas.microsoft.com/office/drawing/2014/main" id="{5CEEE29E-6F41-DD51-3CB4-407D9868BFC5}"/>
              </a:ext>
            </a:extLst>
          </p:cNvPr>
          <p:cNvSpPr txBox="1">
            <a:spLocks noChangeArrowheads="1"/>
          </p:cNvSpPr>
          <p:nvPr/>
        </p:nvSpPr>
        <p:spPr bwMode="auto">
          <a:xfrm>
            <a:off x="4325541" y="641977"/>
            <a:ext cx="4572000" cy="1255605"/>
          </a:xfrm>
          <a:prstGeom prst="rect">
            <a:avLst/>
          </a:prstGeom>
          <a:noFill/>
          <a:ln w="19046">
            <a:solidFill>
              <a:srgbClr val="E97132"/>
            </a:solidFill>
            <a:miter lim="800000"/>
            <a:headEnd/>
            <a:tailEnd/>
          </a:ln>
          <a:extLst>
            <a:ext uri="{909E8E84-426E-40DD-AFC4-6F175D3DCCD1}">
              <a14:hiddenFill xmlns:a14="http://schemas.microsoft.com/office/drawing/2010/main">
                <a:solidFill>
                  <a:srgbClr val="FFFFFF"/>
                </a:solidFill>
              </a14:hiddenFill>
            </a:ext>
          </a:extLst>
        </p:spPr>
        <p:txBody>
          <a:bodyPr wrap="square" lIns="91326" tIns="45659" rIns="91326" bIns="45659">
            <a:spAutoFit/>
          </a:bodyPr>
          <a:lstStyle>
            <a:lvl1pPr defTabSz="457200">
              <a:lnSpc>
                <a:spcPct val="90000"/>
              </a:lnSpc>
              <a:spcBef>
                <a:spcPts val="1000"/>
              </a:spcBef>
              <a:buSzPct val="100000"/>
              <a:buFont typeface="Arial" panose="020B0604020202020204" pitchFamily="34" charset="0"/>
              <a:buChar char="•"/>
              <a:defRPr sz="2800">
                <a:solidFill>
                  <a:srgbClr val="000000"/>
                </a:solidFill>
                <a:latin typeface="Aptos" panose="020B0004020202020204" pitchFamily="34" charset="0"/>
              </a:defRPr>
            </a:lvl1pPr>
            <a:lvl2pPr marL="742950" indent="-285750" defTabSz="457200">
              <a:lnSpc>
                <a:spcPct val="90000"/>
              </a:lnSpc>
              <a:spcBef>
                <a:spcPts val="500"/>
              </a:spcBef>
              <a:buSzPct val="100000"/>
              <a:buFont typeface="Arial" panose="020B0604020202020204" pitchFamily="34" charset="0"/>
              <a:buChar char="•"/>
              <a:defRPr sz="2400">
                <a:solidFill>
                  <a:srgbClr val="000000"/>
                </a:solidFill>
                <a:latin typeface="Aptos" panose="020B0004020202020204" pitchFamily="34" charset="0"/>
              </a:defRPr>
            </a:lvl2pPr>
            <a:lvl3pPr marL="1143000" indent="-228600" defTabSz="457200">
              <a:lnSpc>
                <a:spcPct val="90000"/>
              </a:lnSpc>
              <a:spcBef>
                <a:spcPts val="500"/>
              </a:spcBef>
              <a:buSzPct val="100000"/>
              <a:buFont typeface="Arial" panose="020B0604020202020204" pitchFamily="34" charset="0"/>
              <a:buChar char="•"/>
              <a:defRPr sz="2000">
                <a:solidFill>
                  <a:srgbClr val="000000"/>
                </a:solidFill>
                <a:latin typeface="Aptos" panose="020B0004020202020204" pitchFamily="34" charset="0"/>
              </a:defRPr>
            </a:lvl3pPr>
            <a:lvl4pPr marL="1600200" indent="-228600" defTabSz="4572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4pPr>
            <a:lvl5pPr marL="2057400" indent="-228600" defTabSz="4572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5pPr>
            <a:lvl6pPr marL="25146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6pPr>
            <a:lvl7pPr marL="29718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7pPr>
            <a:lvl8pPr marL="34290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8pPr>
            <a:lvl9pPr marL="3886200" indent="-228600" defTabSz="4572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9pPr>
          </a:lstStyle>
          <a:p>
            <a:pPr algn="just" eaLnBrk="1" hangingPunct="1">
              <a:spcBef>
                <a:spcPct val="0"/>
              </a:spcBef>
              <a:buSzTx/>
              <a:buFontTx/>
              <a:buNone/>
            </a:pPr>
            <a:r>
              <a:rPr lang="it-IT" altLang="it-IT" sz="1200" b="1" dirty="0">
                <a:solidFill>
                  <a:srgbClr val="183062"/>
                </a:solidFill>
                <a:latin typeface="Aptos Narrow" panose="020B0004020202020204" pitchFamily="34" charset="0"/>
                <a:cs typeface="Calibri" panose="020F0502020204030204" pitchFamily="34" charset="0"/>
              </a:rPr>
              <a:t>Gli ultimi dati ufficiali segnano al 30 giugno 2024 un livello di spesa pari a 51,4 miliardi, </a:t>
            </a:r>
            <a:r>
              <a:rPr lang="it-IT" altLang="it-IT" sz="1200" dirty="0">
                <a:solidFill>
                  <a:srgbClr val="183062"/>
                </a:solidFill>
                <a:latin typeface="Aptos Narrow" panose="020B0004020202020204" pitchFamily="34" charset="0"/>
                <a:cs typeface="Calibri" panose="020F0502020204030204" pitchFamily="34" charset="0"/>
              </a:rPr>
              <a:t>corrispondente a circa il 26% delle risorse europee disponibili (194,4 miliardi di euro) e a circa il 45% di quelle già incassate dall’Italia</a:t>
            </a:r>
            <a:r>
              <a:rPr lang="it-IT" altLang="it-IT" sz="1200" dirty="0" smtClean="0">
                <a:solidFill>
                  <a:srgbClr val="183062"/>
                </a:solidFill>
                <a:latin typeface="Aptos Narrow" panose="020B0004020202020204" pitchFamily="34" charset="0"/>
                <a:cs typeface="Calibri" panose="020F0502020204030204" pitchFamily="34" charset="0"/>
              </a:rPr>
              <a:t>.</a:t>
            </a:r>
          </a:p>
          <a:p>
            <a:pPr algn="just" eaLnBrk="1" hangingPunct="1">
              <a:spcBef>
                <a:spcPct val="0"/>
              </a:spcBef>
              <a:buSzTx/>
              <a:buFontTx/>
              <a:buNone/>
            </a:pPr>
            <a:r>
              <a:rPr lang="it-IT" altLang="it-IT" sz="1200" dirty="0" smtClean="0">
                <a:solidFill>
                  <a:srgbClr val="183062"/>
                </a:solidFill>
                <a:latin typeface="Aptos Narrow" panose="020B0004020202020204" pitchFamily="34" charset="0"/>
                <a:cs typeface="Calibri" panose="020F0502020204030204" pitchFamily="34" charset="0"/>
              </a:rPr>
              <a:t>Questo </a:t>
            </a:r>
            <a:r>
              <a:rPr lang="it-IT" altLang="it-IT" sz="1200" dirty="0">
                <a:solidFill>
                  <a:srgbClr val="183062"/>
                </a:solidFill>
                <a:latin typeface="Aptos Narrow" panose="020B0004020202020204" pitchFamily="34" charset="0"/>
                <a:cs typeface="Calibri" panose="020F0502020204030204" pitchFamily="34" charset="0"/>
              </a:rPr>
              <a:t>dato </a:t>
            </a:r>
            <a:r>
              <a:rPr lang="it-IT" altLang="it-IT" sz="1200" b="1" dirty="0">
                <a:solidFill>
                  <a:srgbClr val="183062"/>
                </a:solidFill>
                <a:latin typeface="Aptos Narrow" panose="020B0004020202020204" pitchFamily="34" charset="0"/>
                <a:cs typeface="Calibri" panose="020F0502020204030204" pitchFamily="34" charset="0"/>
              </a:rPr>
              <a:t>è al netto degli interventi che, a seguito della revisione del Piano, sono usciti dal perimetro del PNRR e  sono stati finanziati con altre risorse.</a:t>
            </a:r>
          </a:p>
        </p:txBody>
      </p:sp>
      <p:sp>
        <p:nvSpPr>
          <p:cNvPr id="2" name="Rettangolo 1"/>
          <p:cNvSpPr/>
          <p:nvPr/>
        </p:nvSpPr>
        <p:spPr>
          <a:xfrm>
            <a:off x="4325541" y="2026217"/>
            <a:ext cx="4572000" cy="2252801"/>
          </a:xfrm>
          <a:prstGeom prst="rect">
            <a:avLst/>
          </a:prstGeom>
          <a:noFill/>
          <a:ln w="19046">
            <a:solidFill>
              <a:srgbClr val="E97132"/>
            </a:solidFill>
            <a:miter lim="800000"/>
            <a:headEnd/>
            <a:tailEnd/>
          </a:ln>
          <a:extLst>
            <a:ext uri="{909E8E84-426E-40DD-AFC4-6F175D3DCCD1}">
              <a14:hiddenFill xmlns:a14="http://schemas.microsoft.com/office/drawing/2010/main">
                <a:solidFill>
                  <a:srgbClr val="FFFFFF"/>
                </a:solidFill>
              </a14:hiddenFill>
            </a:ext>
          </a:extLst>
        </p:spPr>
        <p:txBody>
          <a:bodyPr wrap="square" lIns="91326" tIns="45659" rIns="91326" bIns="45659">
            <a:spAutoFit/>
          </a:bodyPr>
          <a:lstStyle/>
          <a:p>
            <a:pPr algn="just" defTabSz="457200">
              <a:lnSpc>
                <a:spcPct val="90000"/>
              </a:lnSpc>
              <a:spcBef>
                <a:spcPct val="0"/>
              </a:spcBef>
            </a:pPr>
            <a:r>
              <a:rPr lang="it-IT" sz="1200" b="1" dirty="0">
                <a:solidFill>
                  <a:srgbClr val="183062"/>
                </a:solidFill>
                <a:latin typeface="Aptos Narrow" panose="020B0004020202020204" pitchFamily="34" charset="0"/>
                <a:cs typeface="Calibri" panose="020F0502020204030204" pitchFamily="34" charset="0"/>
              </a:rPr>
              <a:t>Il 29 novembre si è tenuta a Palazzo Chigi </a:t>
            </a:r>
            <a:r>
              <a:rPr lang="it-IT" sz="1200" b="1" dirty="0">
                <a:solidFill>
                  <a:srgbClr val="183062"/>
                </a:solidFill>
                <a:latin typeface="Aptos Narrow" panose="020B0004020202020204" pitchFamily="34" charset="0"/>
                <a:cs typeface="Calibri" panose="020F0502020204030204" pitchFamily="34" charset="0"/>
              </a:rPr>
              <a:t>Cabina di regia per la verifica dello stato attuazione del Piano e dello stato di avanzamento degli obiettivi della VII </a:t>
            </a:r>
            <a:r>
              <a:rPr lang="it-IT" sz="1200" b="1" dirty="0">
                <a:solidFill>
                  <a:srgbClr val="183062"/>
                </a:solidFill>
                <a:latin typeface="Aptos Narrow" panose="020B0004020202020204" pitchFamily="34" charset="0"/>
                <a:cs typeface="Calibri" panose="020F0502020204030204" pitchFamily="34" charset="0"/>
              </a:rPr>
              <a:t>rata</a:t>
            </a:r>
          </a:p>
          <a:p>
            <a:pPr algn="just" defTabSz="457200">
              <a:lnSpc>
                <a:spcPct val="90000"/>
              </a:lnSpc>
              <a:spcBef>
                <a:spcPct val="0"/>
              </a:spcBef>
            </a:pPr>
            <a:r>
              <a:rPr lang="it-IT" sz="1200" b="1" dirty="0">
                <a:solidFill>
                  <a:srgbClr val="183062"/>
                </a:solidFill>
                <a:latin typeface="Aptos Narrow" panose="020B0004020202020204" pitchFamily="34" charset="0"/>
                <a:cs typeface="Calibri" panose="020F0502020204030204" pitchFamily="34" charset="0"/>
              </a:rPr>
              <a:t>I dati 2024 sulla spesa complessiva, attualmente pari a circa 59 miliardi di euro </a:t>
            </a:r>
            <a:r>
              <a:rPr lang="it-IT" sz="1200" dirty="0">
                <a:solidFill>
                  <a:srgbClr val="183062"/>
                </a:solidFill>
                <a:latin typeface="Aptos Narrow" panose="020B0004020202020204" pitchFamily="34" charset="0"/>
                <a:cs typeface="Calibri" panose="020F0502020204030204" pitchFamily="34" charset="0"/>
              </a:rPr>
              <a:t>- in corso di aggiornamento sulla piattaforma </a:t>
            </a:r>
            <a:r>
              <a:rPr lang="it-IT" sz="1200" dirty="0" err="1">
                <a:solidFill>
                  <a:srgbClr val="183062"/>
                </a:solidFill>
                <a:latin typeface="Aptos Narrow" panose="020B0004020202020204" pitchFamily="34" charset="0"/>
                <a:cs typeface="Calibri" panose="020F0502020204030204" pitchFamily="34" charset="0"/>
              </a:rPr>
              <a:t>ReGiS</a:t>
            </a:r>
            <a:r>
              <a:rPr lang="it-IT" sz="1200" dirty="0">
                <a:solidFill>
                  <a:srgbClr val="183062"/>
                </a:solidFill>
                <a:latin typeface="Aptos Narrow" panose="020B0004020202020204" pitchFamily="34" charset="0"/>
                <a:cs typeface="Calibri" panose="020F0502020204030204" pitchFamily="34" charset="0"/>
              </a:rPr>
              <a:t> per il loro allineamento con l’Italia reale dei cantieri aperti e degli investimenti ultimati - </a:t>
            </a:r>
            <a:r>
              <a:rPr lang="it-IT" sz="1200" b="1" dirty="0">
                <a:solidFill>
                  <a:srgbClr val="183062"/>
                </a:solidFill>
                <a:latin typeface="Aptos Narrow" panose="020B0004020202020204" pitchFamily="34" charset="0"/>
                <a:cs typeface="Calibri" panose="020F0502020204030204" pitchFamily="34" charset="0"/>
              </a:rPr>
              <a:t>evidenziano un incremento di circa 17 miliardi di euro nel corso dei primi dieci mesi dell’anno, in un percorso di crescita costante che per il 2024 dovrebbe attestarsi a circa 22 miliardi di </a:t>
            </a:r>
            <a:r>
              <a:rPr lang="it-IT" sz="1200" b="1" dirty="0" smtClean="0">
                <a:solidFill>
                  <a:srgbClr val="183062"/>
                </a:solidFill>
                <a:latin typeface="Aptos Narrow" panose="020B0004020202020204" pitchFamily="34" charset="0"/>
                <a:cs typeface="Calibri" panose="020F0502020204030204" pitchFamily="34" charset="0"/>
              </a:rPr>
              <a:t>euro</a:t>
            </a:r>
            <a:r>
              <a:rPr lang="it-IT" sz="1200" dirty="0" smtClean="0">
                <a:solidFill>
                  <a:srgbClr val="183062"/>
                </a:solidFill>
                <a:latin typeface="Aptos Narrow" panose="020B0004020202020204" pitchFamily="34" charset="0"/>
                <a:cs typeface="Calibri" panose="020F0502020204030204" pitchFamily="34" charset="0"/>
              </a:rPr>
              <a:t>. Ammettono </a:t>
            </a:r>
            <a:r>
              <a:rPr lang="it-IT" sz="1200" dirty="0">
                <a:solidFill>
                  <a:srgbClr val="183062"/>
                </a:solidFill>
                <a:latin typeface="Aptos Narrow" panose="020B0004020202020204" pitchFamily="34" charset="0"/>
                <a:cs typeface="Calibri" panose="020F0502020204030204" pitchFamily="34" charset="0"/>
              </a:rPr>
              <a:t>che i dati sono sottostimati e che è in corso un allineamento con i cantieri aperti. </a:t>
            </a:r>
            <a:r>
              <a:rPr lang="it-IT" sz="1200" dirty="0">
                <a:solidFill>
                  <a:srgbClr val="183062"/>
                </a:solidFill>
                <a:latin typeface="Aptos Narrow" panose="020B0004020202020204" pitchFamily="34" charset="0"/>
                <a:cs typeface="Calibri" panose="020F0502020204030204" pitchFamily="34" charset="0"/>
              </a:rPr>
              <a:t>Il livello di spesa stimata a fine 2024, paria 22 miliardi, è comunque basso, poco meno della metà di quanto preventivato lo scorso anno.</a:t>
            </a:r>
          </a:p>
        </p:txBody>
      </p:sp>
    </p:spTree>
    <p:extLst>
      <p:ext uri="{BB962C8B-B14F-4D97-AF65-F5344CB8AC3E}">
        <p14:creationId xmlns:p14="http://schemas.microsoft.com/office/powerpoint/2010/main" val="381726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 xmlns:a16="http://schemas.microsoft.com/office/drawing/2014/main" id="{AFFF835C-3819-53FA-0D67-CD141F1DC2D9}"/>
              </a:ext>
            </a:extLst>
          </p:cNvPr>
          <p:cNvSpPr/>
          <p:nvPr/>
        </p:nvSpPr>
        <p:spPr>
          <a:xfrm>
            <a:off x="297699" y="212464"/>
            <a:ext cx="150314" cy="171239"/>
          </a:xfrm>
          <a:prstGeom prst="rect">
            <a:avLst/>
          </a:prstGeom>
          <a:solidFill>
            <a:srgbClr val="F79646"/>
          </a:solidFill>
          <a:ln>
            <a:noFill/>
            <a:prstDash val="solid"/>
          </a:ln>
          <a:effectLst>
            <a:outerShdw dist="22997" dir="5400000" algn="tl">
              <a:srgbClr val="000000">
                <a:alpha val="35000"/>
              </a:srgbClr>
            </a:outerShdw>
          </a:effectLst>
        </p:spPr>
        <p:txBody>
          <a:bodyPr lIns="68579" tIns="34289" rIns="68579" bIns="34289" anchor="ctr" anchorCtr="1"/>
          <a:lstStyle/>
          <a:p>
            <a:pPr algn="ctr" defTabSz="456629"/>
            <a:endParaRPr lang="it-IT" sz="1800" kern="0">
              <a:solidFill>
                <a:srgbClr val="E27324"/>
              </a:solidFill>
              <a:latin typeface="Calibri"/>
            </a:endParaRPr>
          </a:p>
        </p:txBody>
      </p:sp>
      <p:sp>
        <p:nvSpPr>
          <p:cNvPr id="9" name="CasellaDiTesto 4">
            <a:extLst>
              <a:ext uri="{FF2B5EF4-FFF2-40B4-BE49-F238E27FC236}">
                <a16:creationId xmlns="" xmlns:a16="http://schemas.microsoft.com/office/drawing/2014/main" id="{899C4BC2-408C-EBB6-2962-81D6DDA0035A}"/>
              </a:ext>
            </a:extLst>
          </p:cNvPr>
          <p:cNvSpPr txBox="1"/>
          <p:nvPr/>
        </p:nvSpPr>
        <p:spPr>
          <a:xfrm>
            <a:off x="624728" y="136358"/>
            <a:ext cx="8519273" cy="392415"/>
          </a:xfrm>
          <a:prstGeom prst="rect">
            <a:avLst/>
          </a:prstGeom>
          <a:solidFill>
            <a:schemeClr val="bg1"/>
          </a:solidFill>
        </p:spPr>
        <p:txBody>
          <a:bodyPr wrap="square" lIns="68579" tIns="34289" rIns="68579" bIns="34289"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257">
              <a:defRPr/>
            </a:pPr>
            <a:r>
              <a:rPr lang="it-IT" sz="2100" b="1" kern="0" dirty="0">
                <a:solidFill>
                  <a:srgbClr val="103676"/>
                </a:solidFill>
                <a:latin typeface="Aptos Narrow" panose="020B0004020202020204" pitchFamily="34" charset="0"/>
                <a:cs typeface="Calibri"/>
              </a:rPr>
              <a:t>PNRR: circa il 38% dei progetti PNRR (CIG) risulta attivo o concluso*</a:t>
            </a:r>
          </a:p>
        </p:txBody>
      </p:sp>
      <p:pic>
        <p:nvPicPr>
          <p:cNvPr id="11" name="Immagine 10">
            <a:extLst>
              <a:ext uri="{FF2B5EF4-FFF2-40B4-BE49-F238E27FC236}">
                <a16:creationId xmlns="" xmlns:a16="http://schemas.microsoft.com/office/drawing/2014/main" id="{8C41CFE7-6C03-DB7E-EAB0-E754F091ADBA}"/>
              </a:ext>
            </a:extLst>
          </p:cNvPr>
          <p:cNvPicPr>
            <a:picLocks noChangeAspect="1"/>
          </p:cNvPicPr>
          <p:nvPr/>
        </p:nvPicPr>
        <p:blipFill rotWithShape="1">
          <a:blip r:embed="rId3"/>
          <a:srcRect l="13129" t="998" r="9751" b="8762"/>
          <a:stretch/>
        </p:blipFill>
        <p:spPr>
          <a:xfrm>
            <a:off x="2850382" y="497787"/>
            <a:ext cx="3646046" cy="3920087"/>
          </a:xfrm>
          <a:prstGeom prst="rect">
            <a:avLst/>
          </a:prstGeom>
        </p:spPr>
      </p:pic>
      <p:sp>
        <p:nvSpPr>
          <p:cNvPr id="5" name="CasellaDiTesto 4">
            <a:extLst>
              <a:ext uri="{FF2B5EF4-FFF2-40B4-BE49-F238E27FC236}">
                <a16:creationId xmlns="" xmlns:a16="http://schemas.microsoft.com/office/drawing/2014/main" id="{5AAC59AF-1144-3842-6D69-DD21F8DA4653}"/>
              </a:ext>
            </a:extLst>
          </p:cNvPr>
          <p:cNvSpPr txBox="1"/>
          <p:nvPr/>
        </p:nvSpPr>
        <p:spPr>
          <a:xfrm>
            <a:off x="372856" y="1052405"/>
            <a:ext cx="2376122" cy="438581"/>
          </a:xfrm>
          <a:prstGeom prst="rect">
            <a:avLst/>
          </a:prstGeom>
          <a:solidFill>
            <a:srgbClr val="163E64"/>
          </a:solidFill>
          <a:ln w="28575">
            <a:solidFill>
              <a:srgbClr val="163E64"/>
            </a:solidFill>
          </a:ln>
        </p:spPr>
        <p:txBody>
          <a:bodyPr wrap="square" lIns="68579" tIns="34289" rIns="68579" bIns="34289">
            <a:spAutoFit/>
          </a:bodyPr>
          <a:lstStyle/>
          <a:p>
            <a:pPr algn="just">
              <a:defRPr/>
            </a:pPr>
            <a:r>
              <a:rPr lang="it-IT" sz="1200" kern="0" dirty="0">
                <a:solidFill>
                  <a:prstClr val="white"/>
                </a:solidFill>
                <a:latin typeface="Aptos Narrow" panose="020B0004020202020204" pitchFamily="34" charset="0"/>
              </a:rPr>
              <a:t>Su</a:t>
            </a:r>
            <a:r>
              <a:rPr lang="it-IT" sz="1200" b="1" kern="0" dirty="0">
                <a:solidFill>
                  <a:prstClr val="white"/>
                </a:solidFill>
                <a:latin typeface="Aptos Narrow" panose="020B0004020202020204" pitchFamily="34" charset="0"/>
              </a:rPr>
              <a:t> </a:t>
            </a:r>
            <a:r>
              <a:rPr lang="it-IT" sz="1200" kern="0" dirty="0">
                <a:solidFill>
                  <a:prstClr val="white"/>
                </a:solidFill>
                <a:latin typeface="Aptos Narrow" panose="020B0004020202020204" pitchFamily="34" charset="0"/>
              </a:rPr>
              <a:t>circa 16mila gare risultano aperti il 42% dei cantieri </a:t>
            </a:r>
          </a:p>
        </p:txBody>
      </p:sp>
      <p:sp>
        <p:nvSpPr>
          <p:cNvPr id="12" name="CasellaDiTesto 11">
            <a:extLst>
              <a:ext uri="{FF2B5EF4-FFF2-40B4-BE49-F238E27FC236}">
                <a16:creationId xmlns="" xmlns:a16="http://schemas.microsoft.com/office/drawing/2014/main" id="{2B0F100F-C8F0-9840-BE6F-964BFF083E8C}"/>
              </a:ext>
            </a:extLst>
          </p:cNvPr>
          <p:cNvSpPr txBox="1"/>
          <p:nvPr/>
        </p:nvSpPr>
        <p:spPr>
          <a:xfrm>
            <a:off x="56757" y="4311338"/>
            <a:ext cx="7512922" cy="207749"/>
          </a:xfrm>
          <a:prstGeom prst="rect">
            <a:avLst/>
          </a:prstGeom>
          <a:noFill/>
        </p:spPr>
        <p:txBody>
          <a:bodyPr wrap="square" lIns="68579" tIns="34289" rIns="68579" bIns="34289">
            <a:spAutoFit/>
          </a:bodyPr>
          <a:lstStyle/>
          <a:p>
            <a:pPr>
              <a:defRPr/>
            </a:pPr>
            <a:r>
              <a:rPr lang="it-IT" sz="900" dirty="0">
                <a:solidFill>
                  <a:prstClr val="black"/>
                </a:solidFill>
                <a:latin typeface="Helvetica" panose="020B0604020202020204" pitchFamily="34" charset="0"/>
                <a:cs typeface="Helvetica" panose="020B0604020202020204" pitchFamily="34" charset="0"/>
              </a:rPr>
              <a:t>(*) cantieri aperti o già conclusi (</a:t>
            </a:r>
            <a:r>
              <a:rPr lang="it-IT" sz="900" u="sng" dirty="0">
                <a:solidFill>
                  <a:prstClr val="black"/>
                </a:solidFill>
                <a:latin typeface="Helvetica" panose="020B0604020202020204" pitchFamily="34" charset="0"/>
                <a:cs typeface="Helvetica" panose="020B0604020202020204" pitchFamily="34" charset="0"/>
              </a:rPr>
              <a:t>per i quali sia stata versata almeno un’ora in Cassa Edile</a:t>
            </a:r>
            <a:r>
              <a:rPr lang="it-IT" sz="900" dirty="0">
                <a:solidFill>
                  <a:prstClr val="black"/>
                </a:solidFill>
                <a:latin typeface="Helvetica" panose="020B0604020202020204" pitchFamily="34" charset="0"/>
                <a:cs typeface="Helvetica" panose="020B0604020202020204" pitchFamily="34" charset="0"/>
              </a:rPr>
              <a:t>), al netto di Accordi quadro e convenzioni    </a:t>
            </a:r>
          </a:p>
        </p:txBody>
      </p:sp>
      <p:sp>
        <p:nvSpPr>
          <p:cNvPr id="14" name="CasellaDiTesto 13">
            <a:extLst>
              <a:ext uri="{FF2B5EF4-FFF2-40B4-BE49-F238E27FC236}">
                <a16:creationId xmlns="" xmlns:a16="http://schemas.microsoft.com/office/drawing/2014/main" id="{1F285DDC-4FC8-A2C6-D854-01A5A221533D}"/>
              </a:ext>
            </a:extLst>
          </p:cNvPr>
          <p:cNvSpPr txBox="1"/>
          <p:nvPr/>
        </p:nvSpPr>
        <p:spPr>
          <a:xfrm>
            <a:off x="2110084" y="775405"/>
            <a:ext cx="638894" cy="507830"/>
          </a:xfrm>
          <a:prstGeom prst="rect">
            <a:avLst/>
          </a:prstGeom>
          <a:noFill/>
        </p:spPr>
        <p:txBody>
          <a:bodyPr wrap="square" lIns="68579" tIns="34289" rIns="68579" bIns="34289">
            <a:spAutoFit/>
          </a:bodyPr>
          <a:lstStyle/>
          <a:p>
            <a:pPr>
              <a:defRPr/>
            </a:pPr>
            <a:r>
              <a:rPr lang="it-IT" b="1" kern="0" dirty="0">
                <a:solidFill>
                  <a:srgbClr val="163E64"/>
                </a:solidFill>
                <a:latin typeface="Aptos Narrow" panose="020B0004020202020204" pitchFamily="34" charset="0"/>
              </a:rPr>
              <a:t>NORD</a:t>
            </a:r>
            <a:endParaRPr lang="it-IT" b="1" dirty="0">
              <a:solidFill>
                <a:srgbClr val="163E64"/>
              </a:solidFill>
              <a:latin typeface="Aptos Narrow" panose="020B0004020202020204" pitchFamily="34" charset="0"/>
            </a:endParaRPr>
          </a:p>
        </p:txBody>
      </p:sp>
      <p:sp>
        <p:nvSpPr>
          <p:cNvPr id="15" name="CasellaDiTesto 14">
            <a:extLst>
              <a:ext uri="{FF2B5EF4-FFF2-40B4-BE49-F238E27FC236}">
                <a16:creationId xmlns="" xmlns:a16="http://schemas.microsoft.com/office/drawing/2014/main" id="{3ACAA883-6D54-F418-6469-D03DC2B15A94}"/>
              </a:ext>
            </a:extLst>
          </p:cNvPr>
          <p:cNvSpPr txBox="1"/>
          <p:nvPr/>
        </p:nvSpPr>
        <p:spPr>
          <a:xfrm>
            <a:off x="692304" y="2329377"/>
            <a:ext cx="2336261" cy="438581"/>
          </a:xfrm>
          <a:prstGeom prst="rect">
            <a:avLst/>
          </a:prstGeom>
          <a:solidFill>
            <a:srgbClr val="4EA72E"/>
          </a:solidFill>
          <a:ln w="28575">
            <a:solidFill>
              <a:srgbClr val="4EA72E"/>
            </a:solidFill>
          </a:ln>
        </p:spPr>
        <p:txBody>
          <a:bodyPr wrap="square" lIns="68579" tIns="34289" rIns="68579" bIns="34289">
            <a:spAutoFit/>
          </a:bodyPr>
          <a:lstStyle/>
          <a:p>
            <a:pPr algn="just">
              <a:defRPr/>
            </a:pPr>
            <a:r>
              <a:rPr lang="it-IT" sz="1200" kern="0" dirty="0">
                <a:solidFill>
                  <a:prstClr val="white"/>
                </a:solidFill>
                <a:latin typeface="Aptos Narrow" panose="020B0004020202020204" pitchFamily="34" charset="0"/>
              </a:rPr>
              <a:t>Su</a:t>
            </a:r>
            <a:r>
              <a:rPr lang="it-IT" sz="1200" b="1" kern="0" dirty="0">
                <a:solidFill>
                  <a:prstClr val="white"/>
                </a:solidFill>
                <a:latin typeface="Aptos Narrow" panose="020B0004020202020204" pitchFamily="34" charset="0"/>
              </a:rPr>
              <a:t> </a:t>
            </a:r>
            <a:r>
              <a:rPr lang="it-IT" sz="1200" kern="0" dirty="0">
                <a:solidFill>
                  <a:prstClr val="white"/>
                </a:solidFill>
                <a:latin typeface="Aptos Narrow" panose="020B0004020202020204" pitchFamily="34" charset="0"/>
              </a:rPr>
              <a:t>circa 7mila gare risultano aperti il 40% dei cantieri</a:t>
            </a:r>
          </a:p>
        </p:txBody>
      </p:sp>
      <p:sp>
        <p:nvSpPr>
          <p:cNvPr id="16" name="CasellaDiTesto 15">
            <a:extLst>
              <a:ext uri="{FF2B5EF4-FFF2-40B4-BE49-F238E27FC236}">
                <a16:creationId xmlns="" xmlns:a16="http://schemas.microsoft.com/office/drawing/2014/main" id="{419C10CD-0B21-35E4-6E26-2D1C7029ECD4}"/>
              </a:ext>
            </a:extLst>
          </p:cNvPr>
          <p:cNvSpPr txBox="1"/>
          <p:nvPr/>
        </p:nvSpPr>
        <p:spPr>
          <a:xfrm>
            <a:off x="2278098" y="2052378"/>
            <a:ext cx="750466" cy="507830"/>
          </a:xfrm>
          <a:prstGeom prst="rect">
            <a:avLst/>
          </a:prstGeom>
          <a:noFill/>
        </p:spPr>
        <p:txBody>
          <a:bodyPr wrap="square" lIns="68579" tIns="34289" rIns="68579" bIns="34289">
            <a:spAutoFit/>
          </a:bodyPr>
          <a:lstStyle/>
          <a:p>
            <a:pPr>
              <a:defRPr/>
            </a:pPr>
            <a:r>
              <a:rPr lang="it-IT" b="1" kern="0" dirty="0">
                <a:solidFill>
                  <a:srgbClr val="4EA72E"/>
                </a:solidFill>
                <a:latin typeface="Aptos Narrow" panose="020B0004020202020204" pitchFamily="34" charset="0"/>
              </a:rPr>
              <a:t>CENTRO</a:t>
            </a:r>
            <a:endParaRPr lang="it-IT" b="1" dirty="0">
              <a:solidFill>
                <a:srgbClr val="4EA72E"/>
              </a:solidFill>
              <a:latin typeface="Aptos Narrow" panose="020B0004020202020204" pitchFamily="34" charset="0"/>
            </a:endParaRPr>
          </a:p>
        </p:txBody>
      </p:sp>
      <p:sp>
        <p:nvSpPr>
          <p:cNvPr id="17" name="CasellaDiTesto 16">
            <a:extLst>
              <a:ext uri="{FF2B5EF4-FFF2-40B4-BE49-F238E27FC236}">
                <a16:creationId xmlns="" xmlns:a16="http://schemas.microsoft.com/office/drawing/2014/main" id="{80F32CA3-7201-738A-AC01-C859BF434D50}"/>
              </a:ext>
            </a:extLst>
          </p:cNvPr>
          <p:cNvSpPr txBox="1"/>
          <p:nvPr/>
        </p:nvSpPr>
        <p:spPr>
          <a:xfrm>
            <a:off x="6395024" y="3425767"/>
            <a:ext cx="2336261" cy="438581"/>
          </a:xfrm>
          <a:prstGeom prst="rect">
            <a:avLst/>
          </a:prstGeom>
          <a:solidFill>
            <a:srgbClr val="E97132"/>
          </a:solidFill>
          <a:ln w="28575">
            <a:solidFill>
              <a:srgbClr val="E97132"/>
            </a:solidFill>
          </a:ln>
        </p:spPr>
        <p:txBody>
          <a:bodyPr wrap="square" lIns="68579" tIns="34289" rIns="68579" bIns="34289">
            <a:spAutoFit/>
          </a:bodyPr>
          <a:lstStyle/>
          <a:p>
            <a:pPr algn="just">
              <a:defRPr/>
            </a:pPr>
            <a:r>
              <a:rPr lang="it-IT" sz="1200" kern="0" dirty="0">
                <a:solidFill>
                  <a:prstClr val="white"/>
                </a:solidFill>
                <a:latin typeface="Aptos Narrow" panose="020B0004020202020204" pitchFamily="34" charset="0"/>
              </a:rPr>
              <a:t>Su</a:t>
            </a:r>
            <a:r>
              <a:rPr lang="it-IT" sz="1200" b="1" kern="0" dirty="0">
                <a:solidFill>
                  <a:prstClr val="white"/>
                </a:solidFill>
                <a:latin typeface="Aptos Narrow" panose="020B0004020202020204" pitchFamily="34" charset="0"/>
              </a:rPr>
              <a:t> </a:t>
            </a:r>
            <a:r>
              <a:rPr lang="it-IT" sz="1200" kern="0" dirty="0">
                <a:solidFill>
                  <a:prstClr val="white"/>
                </a:solidFill>
                <a:latin typeface="Aptos Narrow" panose="020B0004020202020204" pitchFamily="34" charset="0"/>
              </a:rPr>
              <a:t>circa 13mila gare risultano aperti il 33% dei cantieri </a:t>
            </a:r>
          </a:p>
        </p:txBody>
      </p:sp>
      <p:sp>
        <p:nvSpPr>
          <p:cNvPr id="18" name="CasellaDiTesto 17">
            <a:extLst>
              <a:ext uri="{FF2B5EF4-FFF2-40B4-BE49-F238E27FC236}">
                <a16:creationId xmlns="" xmlns:a16="http://schemas.microsoft.com/office/drawing/2014/main" id="{577F1459-5059-23ED-0A4B-CA646DA585A7}"/>
              </a:ext>
            </a:extLst>
          </p:cNvPr>
          <p:cNvSpPr txBox="1"/>
          <p:nvPr/>
        </p:nvSpPr>
        <p:spPr>
          <a:xfrm>
            <a:off x="6395024" y="3125683"/>
            <a:ext cx="750466" cy="288539"/>
          </a:xfrm>
          <a:prstGeom prst="rect">
            <a:avLst/>
          </a:prstGeom>
          <a:noFill/>
        </p:spPr>
        <p:txBody>
          <a:bodyPr wrap="square" lIns="68579" tIns="34289" rIns="68579" bIns="34289">
            <a:spAutoFit/>
          </a:bodyPr>
          <a:lstStyle/>
          <a:p>
            <a:pPr>
              <a:defRPr/>
            </a:pPr>
            <a:r>
              <a:rPr lang="it-IT" b="1" kern="0" dirty="0">
                <a:solidFill>
                  <a:srgbClr val="E97132"/>
                </a:solidFill>
                <a:latin typeface="Aptos Narrow" panose="020B0004020202020204" pitchFamily="34" charset="0"/>
              </a:rPr>
              <a:t>SUD</a:t>
            </a:r>
            <a:endParaRPr lang="it-IT" b="1" dirty="0">
              <a:solidFill>
                <a:srgbClr val="E97132"/>
              </a:solidFill>
              <a:latin typeface="Aptos Narrow" panose="020B0004020202020204" pitchFamily="34" charset="0"/>
            </a:endParaRPr>
          </a:p>
        </p:txBody>
      </p:sp>
      <p:sp>
        <p:nvSpPr>
          <p:cNvPr id="19" name="CasellaDiTesto 18">
            <a:extLst>
              <a:ext uri="{FF2B5EF4-FFF2-40B4-BE49-F238E27FC236}">
                <a16:creationId xmlns="" xmlns:a16="http://schemas.microsoft.com/office/drawing/2014/main" id="{D7E35A3B-D5A8-FD66-21B6-09430698BE2D}"/>
              </a:ext>
            </a:extLst>
          </p:cNvPr>
          <p:cNvSpPr txBox="1"/>
          <p:nvPr/>
        </p:nvSpPr>
        <p:spPr>
          <a:xfrm>
            <a:off x="56758" y="4489192"/>
            <a:ext cx="4234263" cy="253914"/>
          </a:xfrm>
          <a:prstGeom prst="rect">
            <a:avLst/>
          </a:prstGeom>
          <a:noFill/>
        </p:spPr>
        <p:txBody>
          <a:bodyPr wrap="square" lIns="68579" tIns="34289" rIns="68579" bIns="34289">
            <a:spAutoFit/>
          </a:bodyPr>
          <a:lstStyle>
            <a:defPPr>
              <a:defRPr lang="it-IT"/>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Helvetica" panose="020B0604020202020204" pitchFamily="34" charset="0"/>
                <a:cs typeface="Helvetica" panose="020B0604020202020204" pitchFamily="34" charset="0"/>
              </a:defRPr>
            </a:lvl1pPr>
          </a:lstStyle>
          <a:p>
            <a:pPr>
              <a:defRPr/>
            </a:pPr>
            <a:r>
              <a:rPr lang="it-IT" dirty="0"/>
              <a:t>Elaborazione Ance su dati pubblici e CNCE </a:t>
            </a:r>
          </a:p>
        </p:txBody>
      </p:sp>
      <p:sp>
        <p:nvSpPr>
          <p:cNvPr id="20" name="CasellaDiTesto 4">
            <a:extLst>
              <a:ext uri="{FF2B5EF4-FFF2-40B4-BE49-F238E27FC236}">
                <a16:creationId xmlns="" xmlns:a16="http://schemas.microsoft.com/office/drawing/2014/main" id="{FBD909F4-1404-8C4A-903A-C0E692B4E65D}"/>
              </a:ext>
            </a:extLst>
          </p:cNvPr>
          <p:cNvSpPr txBox="1"/>
          <p:nvPr/>
        </p:nvSpPr>
        <p:spPr>
          <a:xfrm>
            <a:off x="5702234" y="902093"/>
            <a:ext cx="2975865" cy="1165703"/>
          </a:xfrm>
          <a:prstGeom prst="rect">
            <a:avLst/>
          </a:prstGeom>
          <a:solidFill>
            <a:schemeClr val="bg1"/>
          </a:solidFill>
          <a:ln w="38100">
            <a:solidFill>
              <a:srgbClr val="002060"/>
            </a:solidFill>
          </a:ln>
        </p:spPr>
        <p:txBody>
          <a:bodyPr wrap="square" lIns="68579" tIns="34289" rIns="68579" bIns="34289"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3257">
              <a:defRPr/>
            </a:pPr>
            <a:r>
              <a:rPr lang="it-IT" sz="1400" b="1" kern="0" dirty="0">
                <a:solidFill>
                  <a:srgbClr val="002060"/>
                </a:solidFill>
                <a:latin typeface="Aptos Narrow" panose="020B0004020202020204" pitchFamily="34" charset="0"/>
                <a:cs typeface="Calibri"/>
              </a:rPr>
              <a:t>Su circa </a:t>
            </a:r>
            <a:r>
              <a:rPr lang="it-IT" sz="1400" b="1" dirty="0">
                <a:solidFill>
                  <a:srgbClr val="183062"/>
                </a:solidFill>
                <a:latin typeface="Aptos Narrow" panose="020B0004020202020204" pitchFamily="34" charset="0"/>
                <a:cs typeface="Calibri"/>
              </a:rPr>
              <a:t>36.724</a:t>
            </a:r>
            <a:r>
              <a:rPr lang="it-IT" sz="1400" b="1" kern="0" dirty="0">
                <a:solidFill>
                  <a:srgbClr val="002060"/>
                </a:solidFill>
                <a:latin typeface="Aptos Narrow" panose="020B0004020202020204" pitchFamily="34" charset="0"/>
                <a:cs typeface="Calibri"/>
              </a:rPr>
              <a:t> gare per 68mld€, </a:t>
            </a:r>
            <a:r>
              <a:rPr lang="it-IT" sz="1400" kern="0" dirty="0">
                <a:solidFill>
                  <a:srgbClr val="002060"/>
                </a:solidFill>
                <a:latin typeface="Aptos Narrow" panose="020B0004020202020204" pitchFamily="34" charset="0"/>
                <a:cs typeface="Calibri"/>
              </a:rPr>
              <a:t>(pubblicate tra novembre 2021 e luglio 2024 di importo maggiore di 40mila€)</a:t>
            </a:r>
            <a:r>
              <a:rPr lang="it-IT" sz="1400" b="1" kern="0" dirty="0">
                <a:solidFill>
                  <a:srgbClr val="002060"/>
                </a:solidFill>
                <a:latin typeface="Aptos Narrow" panose="020B0004020202020204" pitchFamily="34" charset="0"/>
                <a:cs typeface="Calibri"/>
              </a:rPr>
              <a:t> risultano aperti il 38% dei cantieri. </a:t>
            </a:r>
            <a:endParaRPr lang="it-IT" sz="1400" kern="0" dirty="0">
              <a:solidFill>
                <a:srgbClr val="002060"/>
              </a:solidFill>
              <a:latin typeface="Aptos Narrow" panose="020B0004020202020204" pitchFamily="34" charset="0"/>
              <a:cs typeface="Calibri"/>
            </a:endParaRPr>
          </a:p>
        </p:txBody>
      </p:sp>
      <p:sp>
        <p:nvSpPr>
          <p:cNvPr id="21" name="CasellaDiTesto 20">
            <a:extLst>
              <a:ext uri="{FF2B5EF4-FFF2-40B4-BE49-F238E27FC236}">
                <a16:creationId xmlns="" xmlns:a16="http://schemas.microsoft.com/office/drawing/2014/main" id="{2FB63518-3927-EB9A-E4A3-20D388C4CE6C}"/>
              </a:ext>
            </a:extLst>
          </p:cNvPr>
          <p:cNvSpPr txBox="1"/>
          <p:nvPr/>
        </p:nvSpPr>
        <p:spPr>
          <a:xfrm>
            <a:off x="5687110" y="640547"/>
            <a:ext cx="910723" cy="300083"/>
          </a:xfrm>
          <a:prstGeom prst="rect">
            <a:avLst/>
          </a:prstGeom>
          <a:noFill/>
        </p:spPr>
        <p:txBody>
          <a:bodyPr wrap="square" lIns="68579" tIns="34289" rIns="68579" bIns="34289">
            <a:spAutoFit/>
          </a:bodyPr>
          <a:lstStyle/>
          <a:p>
            <a:pPr>
              <a:defRPr/>
            </a:pPr>
            <a:r>
              <a:rPr lang="it-IT" sz="1500" b="1" kern="0" dirty="0">
                <a:solidFill>
                  <a:srgbClr val="002060"/>
                </a:solidFill>
                <a:latin typeface="Aptos Narrow" panose="020B0004020202020204" pitchFamily="34" charset="0"/>
              </a:rPr>
              <a:t>TOTALE</a:t>
            </a:r>
            <a:r>
              <a:rPr lang="it-IT" b="1" kern="0" dirty="0">
                <a:solidFill>
                  <a:srgbClr val="002060"/>
                </a:solidFill>
                <a:latin typeface="Aptos Narrow" panose="020B0004020202020204" pitchFamily="34" charset="0"/>
              </a:rPr>
              <a:t> </a:t>
            </a:r>
            <a:endParaRPr lang="it-IT" b="1" dirty="0">
              <a:solidFill>
                <a:srgbClr val="002060"/>
              </a:solidFill>
              <a:latin typeface="Aptos Narrow" panose="020B0004020202020204" pitchFamily="34" charset="0"/>
            </a:endParaRPr>
          </a:p>
        </p:txBody>
      </p:sp>
    </p:spTree>
    <p:extLst>
      <p:ext uri="{BB962C8B-B14F-4D97-AF65-F5344CB8AC3E}">
        <p14:creationId xmlns:p14="http://schemas.microsoft.com/office/powerpoint/2010/main" val="202871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 xmlns:a16="http://schemas.microsoft.com/office/drawing/2014/main" id="{EAC356EF-10F4-4E35-6113-A4BEC025063F}"/>
              </a:ext>
            </a:extLst>
          </p:cNvPr>
          <p:cNvSpPr/>
          <p:nvPr/>
        </p:nvSpPr>
        <p:spPr>
          <a:xfrm>
            <a:off x="593215" y="212464"/>
            <a:ext cx="150314" cy="171239"/>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456629">
              <a:defRPr/>
            </a:pPr>
            <a:endParaRPr lang="it-IT" sz="1800">
              <a:solidFill>
                <a:srgbClr val="E27324"/>
              </a:solidFill>
              <a:latin typeface="Calibri"/>
            </a:endParaRPr>
          </a:p>
        </p:txBody>
      </p:sp>
      <p:sp>
        <p:nvSpPr>
          <p:cNvPr id="6" name="CasellaDiTesto 4">
            <a:extLst>
              <a:ext uri="{FF2B5EF4-FFF2-40B4-BE49-F238E27FC236}">
                <a16:creationId xmlns="" xmlns:a16="http://schemas.microsoft.com/office/drawing/2014/main" id="{B83D7EF3-AB5A-ED4D-5EAC-5938628B07BC}"/>
              </a:ext>
            </a:extLst>
          </p:cNvPr>
          <p:cNvSpPr txBox="1"/>
          <p:nvPr/>
        </p:nvSpPr>
        <p:spPr>
          <a:xfrm>
            <a:off x="920245" y="136358"/>
            <a:ext cx="7977578" cy="392415"/>
          </a:xfrm>
          <a:prstGeom prst="rect">
            <a:avLst/>
          </a:prstGeom>
          <a:solidFill>
            <a:schemeClr val="bg1"/>
          </a:solidFill>
        </p:spPr>
        <p:txBody>
          <a:bodyPr wrap="square" lIns="68579" tIns="34289" rIns="68579" bIns="34289" rtlCol="0">
            <a:spAutoFit/>
          </a:bodyPr>
          <a:ls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257">
              <a:defRPr/>
            </a:pPr>
            <a:r>
              <a:rPr lang="it-IT" sz="2100" b="1" kern="0" dirty="0">
                <a:solidFill>
                  <a:srgbClr val="103676"/>
                </a:solidFill>
                <a:latin typeface="Calibri"/>
                <a:cs typeface="Calibri"/>
              </a:rPr>
              <a:t>Le sfide del «dopo PNRR» in Italia e in Europa</a:t>
            </a:r>
          </a:p>
        </p:txBody>
      </p:sp>
      <p:grpSp>
        <p:nvGrpSpPr>
          <p:cNvPr id="4" name="Gruppo 3"/>
          <p:cNvGrpSpPr/>
          <p:nvPr/>
        </p:nvGrpSpPr>
        <p:grpSpPr>
          <a:xfrm>
            <a:off x="1082911" y="872683"/>
            <a:ext cx="6978182" cy="1282148"/>
            <a:chOff x="991371" y="1163575"/>
            <a:chExt cx="9304243" cy="1709531"/>
          </a:xfrm>
        </p:grpSpPr>
        <p:sp>
          <p:nvSpPr>
            <p:cNvPr id="3" name="Rettangolo arrotondato 2"/>
            <p:cNvSpPr/>
            <p:nvPr/>
          </p:nvSpPr>
          <p:spPr>
            <a:xfrm>
              <a:off x="5978056" y="1163575"/>
              <a:ext cx="4317558" cy="1709531"/>
            </a:xfrm>
            <a:prstGeom prst="roundRect">
              <a:avLst/>
            </a:prstGeom>
            <a:solidFill>
              <a:srgbClr val="002060"/>
            </a:solidFill>
          </p:spPr>
          <p:txBody>
            <a:bodyPr wrap="square" lIns="0" tIns="0" rIns="0" bIns="0" rtlCol="0" anchor="ctr"/>
            <a:lstStyle/>
            <a:p>
              <a:pPr algn="ctr"/>
              <a:r>
                <a:rPr lang="it-IT" sz="2100" b="1" dirty="0">
                  <a:solidFill>
                    <a:schemeClr val="bg1"/>
                  </a:solidFill>
                </a:rPr>
                <a:t>REPLICARE IL MECCANISMO DEL PNRR</a:t>
              </a:r>
            </a:p>
          </p:txBody>
        </p:sp>
        <p:sp>
          <p:nvSpPr>
            <p:cNvPr id="7" name="Rettangolo arrotondato 6"/>
            <p:cNvSpPr/>
            <p:nvPr/>
          </p:nvSpPr>
          <p:spPr>
            <a:xfrm>
              <a:off x="991371" y="1163575"/>
              <a:ext cx="4317558" cy="1709531"/>
            </a:xfrm>
            <a:prstGeom prst="roundRect">
              <a:avLst/>
            </a:prstGeom>
            <a:solidFill>
              <a:srgbClr val="002060"/>
            </a:solidFill>
          </p:spPr>
          <p:txBody>
            <a:bodyPr wrap="square" lIns="0" tIns="0" rIns="0" bIns="0" rtlCol="0" anchor="ctr"/>
            <a:lstStyle/>
            <a:p>
              <a:pPr algn="ctr"/>
              <a:r>
                <a:rPr lang="it-IT" sz="2100" b="1" dirty="0">
                  <a:solidFill>
                    <a:schemeClr val="bg1"/>
                  </a:solidFill>
                </a:rPr>
                <a:t>GARANTIRE INVESTIMENTI PUBBLICI ADEGUATI </a:t>
              </a:r>
            </a:p>
          </p:txBody>
        </p:sp>
      </p:grpSp>
      <p:sp>
        <p:nvSpPr>
          <p:cNvPr id="8" name="Rettangolo arrotondato 7"/>
          <p:cNvSpPr/>
          <p:nvPr/>
        </p:nvSpPr>
        <p:spPr>
          <a:xfrm>
            <a:off x="2952917" y="2571751"/>
            <a:ext cx="3238169" cy="1282148"/>
          </a:xfrm>
          <a:prstGeom prst="roundRect">
            <a:avLst/>
          </a:prstGeom>
          <a:solidFill>
            <a:srgbClr val="002060"/>
          </a:solidFill>
        </p:spPr>
        <p:txBody>
          <a:bodyPr wrap="square" lIns="0" tIns="0" rIns="0" bIns="0" rtlCol="0" anchor="ctr"/>
          <a:lstStyle/>
          <a:p>
            <a:pPr algn="ctr"/>
            <a:r>
              <a:rPr lang="it-IT" sz="2100" b="1" dirty="0">
                <a:solidFill>
                  <a:schemeClr val="bg1"/>
                </a:solidFill>
              </a:rPr>
              <a:t>PARTENARIATO PUBBLICO PRIVATO</a:t>
            </a:r>
            <a:endParaRPr lang="it-IT" sz="1500" b="1" dirty="0">
              <a:solidFill>
                <a:schemeClr val="bg1"/>
              </a:solidFill>
            </a:endParaRPr>
          </a:p>
        </p:txBody>
      </p:sp>
    </p:spTree>
    <p:extLst>
      <p:ext uri="{BB962C8B-B14F-4D97-AF65-F5344CB8AC3E}">
        <p14:creationId xmlns:p14="http://schemas.microsoft.com/office/powerpoint/2010/main" val="195364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4AF9731C-EB07-4D0C-9523-A7AFC293B7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27" r="7127"/>
          <a:stretch/>
        </p:blipFill>
        <p:spPr bwMode="auto">
          <a:xfrm>
            <a:off x="1" y="0"/>
            <a:ext cx="9144000" cy="4686300"/>
          </a:xfrm>
          <a:prstGeom prst="rect">
            <a:avLst/>
          </a:prstGeom>
          <a:solidFill>
            <a:schemeClr val="tx1"/>
          </a:solidFill>
        </p:spPr>
      </p:pic>
      <p:sp>
        <p:nvSpPr>
          <p:cNvPr id="3" name="Rettangolo 2">
            <a:extLst>
              <a:ext uri="{FF2B5EF4-FFF2-40B4-BE49-F238E27FC236}">
                <a16:creationId xmlns="" xmlns:a16="http://schemas.microsoft.com/office/drawing/2014/main" id="{3444A3A0-B28D-7D91-BCF6-E1687A4E8D02}"/>
              </a:ext>
            </a:extLst>
          </p:cNvPr>
          <p:cNvSpPr/>
          <p:nvPr/>
        </p:nvSpPr>
        <p:spPr>
          <a:xfrm>
            <a:off x="2" y="9526"/>
            <a:ext cx="9143999" cy="4676775"/>
          </a:xfrm>
          <a:prstGeom prst="rect">
            <a:avLst/>
          </a:prstGeom>
          <a:gradFill flip="none" rotWithShape="1">
            <a:gsLst>
              <a:gs pos="0">
                <a:schemeClr val="tx1">
                  <a:alpha val="0"/>
                </a:schemeClr>
              </a:gs>
              <a:gs pos="66000">
                <a:srgbClr val="000000">
                  <a:alpha val="62000"/>
                </a:srgbClr>
              </a:gs>
              <a:gs pos="29000">
                <a:schemeClr val="tx1">
                  <a:alpha val="62000"/>
                </a:schemeClr>
              </a:gs>
              <a:gs pos="100000">
                <a:schemeClr val="tx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2" name="CasellaDiTesto 1">
            <a:extLst>
              <a:ext uri="{FF2B5EF4-FFF2-40B4-BE49-F238E27FC236}">
                <a16:creationId xmlns="" xmlns:a16="http://schemas.microsoft.com/office/drawing/2014/main" id="{52407775-301F-D1FA-8DF6-91959F8B9670}"/>
              </a:ext>
            </a:extLst>
          </p:cNvPr>
          <p:cNvSpPr txBox="1"/>
          <p:nvPr/>
        </p:nvSpPr>
        <p:spPr>
          <a:xfrm>
            <a:off x="1637572" y="1269780"/>
            <a:ext cx="5868866" cy="2146742"/>
          </a:xfrm>
          <a:prstGeom prst="rect">
            <a:avLst/>
          </a:prstGeom>
          <a:noFill/>
        </p:spPr>
        <p:txBody>
          <a:bodyPr wrap="none" lIns="68579" tIns="34289" rIns="68579" bIns="34289" rtlCol="0">
            <a:spAutoFit/>
          </a:bodyPr>
          <a:lstStyle/>
          <a:p>
            <a:pPr algn="ctr"/>
            <a:r>
              <a:rPr lang="it-IT" sz="4500" b="1" dirty="0">
                <a:solidFill>
                  <a:schemeClr val="bg1"/>
                </a:solidFill>
                <a:effectLst>
                  <a:glow>
                    <a:srgbClr val="FFFF00"/>
                  </a:glow>
                </a:effectLst>
                <a:latin typeface="Times New Roman" panose="02020603050405020304" pitchFamily="18" charset="0"/>
                <a:cs typeface="Times New Roman" panose="02020603050405020304" pitchFamily="18" charset="0"/>
              </a:rPr>
              <a:t>INNOVAZIONE</a:t>
            </a:r>
          </a:p>
          <a:p>
            <a:pPr algn="ctr"/>
            <a:r>
              <a:rPr lang="it-IT" sz="4500" b="1" dirty="0">
                <a:solidFill>
                  <a:schemeClr val="bg1"/>
                </a:solidFill>
                <a:effectLst>
                  <a:glow>
                    <a:srgbClr val="FFFF00"/>
                  </a:glow>
                </a:effectLst>
                <a:latin typeface="Times New Roman" panose="02020603050405020304" pitchFamily="18" charset="0"/>
                <a:cs typeface="Times New Roman" panose="02020603050405020304" pitchFamily="18" charset="0"/>
              </a:rPr>
              <a:t>DIGITALIZZAZIONE</a:t>
            </a:r>
          </a:p>
          <a:p>
            <a:pPr algn="ctr"/>
            <a:r>
              <a:rPr lang="it-IT" sz="4500" b="1" dirty="0">
                <a:solidFill>
                  <a:schemeClr val="bg1"/>
                </a:solidFill>
                <a:effectLst>
                  <a:glow>
                    <a:srgbClr val="FFFF00"/>
                  </a:glow>
                </a:effectLst>
                <a:latin typeface="Times New Roman" panose="02020603050405020304" pitchFamily="18" charset="0"/>
                <a:cs typeface="Times New Roman" panose="02020603050405020304" pitchFamily="18" charset="0"/>
              </a:rPr>
              <a:t>IA</a:t>
            </a:r>
            <a:endParaRPr lang="it-IT" sz="1500" b="1" dirty="0">
              <a:solidFill>
                <a:schemeClr val="bg1"/>
              </a:solidFill>
              <a:effectLst>
                <a:glow>
                  <a:srgbClr val="FFFF00"/>
                </a:glow>
              </a:effectLst>
              <a:latin typeface="Times New Roman" panose="02020603050405020304" pitchFamily="18" charset="0"/>
              <a:cs typeface="Times New Roman" panose="02020603050405020304" pitchFamily="18" charset="0"/>
            </a:endParaRPr>
          </a:p>
        </p:txBody>
      </p:sp>
      <p:sp>
        <p:nvSpPr>
          <p:cNvPr id="4" name="Segnaposto numero diapositiva 15">
            <a:extLst>
              <a:ext uri="{FF2B5EF4-FFF2-40B4-BE49-F238E27FC236}">
                <a16:creationId xmlns="" xmlns:a16="http://schemas.microsoft.com/office/drawing/2014/main" id="{02A261B5-C6D3-FE1F-4C9A-92DBED73FEAD}"/>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24</a:t>
            </a:fld>
            <a:endParaRPr lang="it-IT" sz="900" dirty="0">
              <a:solidFill>
                <a:srgbClr val="898989"/>
              </a:solidFill>
            </a:endParaRPr>
          </a:p>
        </p:txBody>
      </p:sp>
    </p:spTree>
    <p:extLst>
      <p:ext uri="{BB962C8B-B14F-4D97-AF65-F5344CB8AC3E}">
        <p14:creationId xmlns:p14="http://schemas.microsoft.com/office/powerpoint/2010/main" val="354692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 xmlns:a16="http://schemas.microsoft.com/office/drawing/2014/main" id="{8C6C17C6-881E-5BE3-25A6-A20CABF43EB3}"/>
              </a:ext>
            </a:extLst>
          </p:cNvPr>
          <p:cNvSpPr txBox="1"/>
          <p:nvPr/>
        </p:nvSpPr>
        <p:spPr>
          <a:xfrm>
            <a:off x="-1" y="81094"/>
            <a:ext cx="9144001" cy="807914"/>
          </a:xfrm>
          <a:prstGeom prst="rect">
            <a:avLst/>
          </a:prstGeom>
          <a:noFill/>
        </p:spPr>
        <p:txBody>
          <a:bodyPr wrap="square" lIns="68579" tIns="34289" rIns="68579" bIns="34289" rtlCol="0">
            <a:spAutoFit/>
          </a:bodyPr>
          <a:lstStyle/>
          <a:p>
            <a:pPr lvl="0">
              <a:defRPr/>
            </a:pPr>
            <a:r>
              <a:rPr lang="it-IT" sz="2400" b="1" dirty="0">
                <a:solidFill>
                  <a:srgbClr val="002060"/>
                </a:solidFill>
                <a:latin typeface="Arial" panose="020B0604020202020204" pitchFamily="34" charset="0"/>
                <a:cs typeface="Arial" panose="020B0604020202020204" pitchFamily="34" charset="0"/>
              </a:rPr>
              <a:t>Costruire il Futuro: Innovazione, digitalizzazione e IA per la competitività e sostenibilità della filiera delle costruzioni</a:t>
            </a:r>
          </a:p>
        </p:txBody>
      </p:sp>
      <p:grpSp>
        <p:nvGrpSpPr>
          <p:cNvPr id="5" name="Gruppo 4">
            <a:extLst>
              <a:ext uri="{FF2B5EF4-FFF2-40B4-BE49-F238E27FC236}">
                <a16:creationId xmlns="" xmlns:a16="http://schemas.microsoft.com/office/drawing/2014/main" id="{6D2F50DB-5CDC-A453-C6C9-B106277B82FD}"/>
              </a:ext>
            </a:extLst>
          </p:cNvPr>
          <p:cNvGrpSpPr/>
          <p:nvPr/>
        </p:nvGrpSpPr>
        <p:grpSpPr>
          <a:xfrm>
            <a:off x="1769256" y="1022958"/>
            <a:ext cx="3305746" cy="1097152"/>
            <a:chOff x="2359008" y="1363942"/>
            <a:chExt cx="4407661" cy="1462869"/>
          </a:xfrm>
        </p:grpSpPr>
        <p:sp>
          <p:nvSpPr>
            <p:cNvPr id="4" name="Rettangolo con angoli arrotondati 4">
              <a:extLst>
                <a:ext uri="{FF2B5EF4-FFF2-40B4-BE49-F238E27FC236}">
                  <a16:creationId xmlns="" xmlns:a16="http://schemas.microsoft.com/office/drawing/2014/main" id="{D3276BED-919E-26CB-974E-FDA78CA144A0}"/>
                </a:ext>
              </a:extLst>
            </p:cNvPr>
            <p:cNvSpPr/>
            <p:nvPr/>
          </p:nvSpPr>
          <p:spPr>
            <a:xfrm>
              <a:off x="2359008" y="1371933"/>
              <a:ext cx="955692" cy="1454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it-IT" sz="4500" b="1" dirty="0">
                  <a:solidFill>
                    <a:srgbClr val="002060"/>
                  </a:solidFill>
                  <a:latin typeface="Arial" panose="020B0604020202020204" pitchFamily="34" charset="0"/>
                  <a:cs typeface="Arial" panose="020B0604020202020204" pitchFamily="34" charset="0"/>
                </a:rPr>
                <a:t>7</a:t>
              </a:r>
            </a:p>
          </p:txBody>
        </p:sp>
        <p:sp>
          <p:nvSpPr>
            <p:cNvPr id="40" name="Rettangolo con angoli arrotondati 4">
              <a:extLst>
                <a:ext uri="{FF2B5EF4-FFF2-40B4-BE49-F238E27FC236}">
                  <a16:creationId xmlns="" xmlns:a16="http://schemas.microsoft.com/office/drawing/2014/main" id="{1A05D3C8-EE03-CFA0-9E65-74A0E29BC74E}"/>
                </a:ext>
              </a:extLst>
            </p:cNvPr>
            <p:cNvSpPr/>
            <p:nvPr/>
          </p:nvSpPr>
          <p:spPr>
            <a:xfrm>
              <a:off x="2803508" y="1363942"/>
              <a:ext cx="3963161" cy="1454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it-IT" b="1" dirty="0">
                  <a:solidFill>
                    <a:srgbClr val="002060"/>
                  </a:solidFill>
                  <a:latin typeface="Arial" panose="020B0604020202020204" pitchFamily="34" charset="0"/>
                  <a:cs typeface="Arial" panose="020B0604020202020204" pitchFamily="34" charset="0"/>
                </a:rPr>
                <a:t>progetti europei al servizio di imprese e PA</a:t>
              </a:r>
            </a:p>
          </p:txBody>
        </p:sp>
      </p:grpSp>
      <p:pic>
        <p:nvPicPr>
          <p:cNvPr id="3" name="Immagine 2">
            <a:extLst>
              <a:ext uri="{FF2B5EF4-FFF2-40B4-BE49-F238E27FC236}">
                <a16:creationId xmlns="" xmlns:a16="http://schemas.microsoft.com/office/drawing/2014/main" id="{991F1BFC-9B8C-2403-B306-8C1F056CE27E}"/>
              </a:ext>
            </a:extLst>
          </p:cNvPr>
          <p:cNvPicPr>
            <a:picLocks noChangeAspect="1"/>
          </p:cNvPicPr>
          <p:nvPr/>
        </p:nvPicPr>
        <p:blipFill rotWithShape="1">
          <a:blip r:embed="rId3"/>
          <a:srcRect l="572"/>
          <a:stretch/>
        </p:blipFill>
        <p:spPr>
          <a:xfrm>
            <a:off x="1" y="1662738"/>
            <a:ext cx="1566957" cy="1174099"/>
          </a:xfrm>
          <a:prstGeom prst="rect">
            <a:avLst/>
          </a:prstGeom>
        </p:spPr>
      </p:pic>
      <p:pic>
        <p:nvPicPr>
          <p:cNvPr id="6" name="Immagine 5">
            <a:extLst>
              <a:ext uri="{FF2B5EF4-FFF2-40B4-BE49-F238E27FC236}">
                <a16:creationId xmlns="" xmlns:a16="http://schemas.microsoft.com/office/drawing/2014/main" id="{2B3D739E-BBB7-3871-FBE5-E3130D47295C}"/>
              </a:ext>
            </a:extLst>
          </p:cNvPr>
          <p:cNvPicPr>
            <a:picLocks noChangeAspect="1"/>
          </p:cNvPicPr>
          <p:nvPr/>
        </p:nvPicPr>
        <p:blipFill rotWithShape="1">
          <a:blip r:embed="rId4"/>
          <a:srcRect l="5255" r="-2" b="-2"/>
          <a:stretch/>
        </p:blipFill>
        <p:spPr>
          <a:xfrm>
            <a:off x="6318088" y="2369601"/>
            <a:ext cx="1463114" cy="763781"/>
          </a:xfrm>
          <a:custGeom>
            <a:avLst/>
            <a:gdLst/>
            <a:ahLst/>
            <a:cxnLst/>
            <a:rect l="l" t="t" r="r" b="b"/>
            <a:pathLst>
              <a:path w="6096000" h="3182272">
                <a:moveTo>
                  <a:pt x="0" y="0"/>
                </a:moveTo>
                <a:lnTo>
                  <a:pt x="6096000" y="0"/>
                </a:lnTo>
                <a:lnTo>
                  <a:pt x="6096000" y="2977881"/>
                </a:lnTo>
                <a:lnTo>
                  <a:pt x="6089100" y="2979305"/>
                </a:lnTo>
                <a:cubicBezTo>
                  <a:pt x="6033641" y="2989882"/>
                  <a:pt x="5988719" y="2996128"/>
                  <a:pt x="5963104" y="2993636"/>
                </a:cubicBezTo>
                <a:cubicBezTo>
                  <a:pt x="5792949" y="3029182"/>
                  <a:pt x="5730547" y="3002240"/>
                  <a:pt x="5622676" y="2993454"/>
                </a:cubicBezTo>
                <a:cubicBezTo>
                  <a:pt x="5358705" y="2975083"/>
                  <a:pt x="5242862" y="2994654"/>
                  <a:pt x="5115732" y="2989671"/>
                </a:cubicBezTo>
                <a:cubicBezTo>
                  <a:pt x="4988602" y="2984687"/>
                  <a:pt x="5029567" y="2975639"/>
                  <a:pt x="4859897" y="2963549"/>
                </a:cubicBezTo>
                <a:lnTo>
                  <a:pt x="4391870" y="2926580"/>
                </a:lnTo>
                <a:cubicBezTo>
                  <a:pt x="4327296" y="2956949"/>
                  <a:pt x="4071930" y="2902434"/>
                  <a:pt x="4051327" y="2902384"/>
                </a:cubicBezTo>
                <a:cubicBezTo>
                  <a:pt x="3968352" y="2908170"/>
                  <a:pt x="3882315" y="2886803"/>
                  <a:pt x="3767876" y="2899218"/>
                </a:cubicBezTo>
                <a:cubicBezTo>
                  <a:pt x="3761563" y="2910695"/>
                  <a:pt x="3759706" y="2886579"/>
                  <a:pt x="3607318" y="2887826"/>
                </a:cubicBezTo>
                <a:cubicBezTo>
                  <a:pt x="3517854" y="2911862"/>
                  <a:pt x="3239059" y="2908898"/>
                  <a:pt x="3200813" y="2916134"/>
                </a:cubicBezTo>
                <a:cubicBezTo>
                  <a:pt x="3125330" y="2921689"/>
                  <a:pt x="3104585" y="2900825"/>
                  <a:pt x="3048226" y="2903616"/>
                </a:cubicBezTo>
                <a:cubicBezTo>
                  <a:pt x="3047198" y="2905512"/>
                  <a:pt x="2972947" y="2922104"/>
                  <a:pt x="2930185" y="2925795"/>
                </a:cubicBezTo>
                <a:cubicBezTo>
                  <a:pt x="2887423" y="2929486"/>
                  <a:pt x="2826842" y="2932273"/>
                  <a:pt x="2791651" y="2925762"/>
                </a:cubicBezTo>
                <a:cubicBezTo>
                  <a:pt x="2641026" y="2907373"/>
                  <a:pt x="2577392" y="2897262"/>
                  <a:pt x="2468125" y="2897565"/>
                </a:cubicBezTo>
                <a:cubicBezTo>
                  <a:pt x="2347953" y="2900676"/>
                  <a:pt x="2483169" y="2941985"/>
                  <a:pt x="2308652" y="2926146"/>
                </a:cubicBezTo>
                <a:cubicBezTo>
                  <a:pt x="2305401" y="2936895"/>
                  <a:pt x="2265130" y="2921533"/>
                  <a:pt x="2228153" y="2918475"/>
                </a:cubicBezTo>
                <a:cubicBezTo>
                  <a:pt x="2170686" y="2920724"/>
                  <a:pt x="2206286" y="2945386"/>
                  <a:pt x="2130469" y="2933502"/>
                </a:cubicBezTo>
                <a:lnTo>
                  <a:pt x="2051835" y="2955169"/>
                </a:lnTo>
                <a:cubicBezTo>
                  <a:pt x="2052153" y="2950872"/>
                  <a:pt x="1934201" y="3004193"/>
                  <a:pt x="1910793" y="3004946"/>
                </a:cubicBezTo>
                <a:lnTo>
                  <a:pt x="1758332" y="3027886"/>
                </a:lnTo>
                <a:cubicBezTo>
                  <a:pt x="1709235" y="3044665"/>
                  <a:pt x="1700383" y="3043257"/>
                  <a:pt x="1649704" y="3051307"/>
                </a:cubicBezTo>
                <a:cubicBezTo>
                  <a:pt x="1599024" y="3059359"/>
                  <a:pt x="1520412" y="3098900"/>
                  <a:pt x="1454257" y="3076192"/>
                </a:cubicBezTo>
                <a:cubicBezTo>
                  <a:pt x="1407884" y="3090545"/>
                  <a:pt x="1414359" y="3062092"/>
                  <a:pt x="1323176" y="3081187"/>
                </a:cubicBezTo>
                <a:cubicBezTo>
                  <a:pt x="1269270" y="3084300"/>
                  <a:pt x="1246499" y="3082073"/>
                  <a:pt x="1231798" y="3083652"/>
                </a:cubicBezTo>
                <a:lnTo>
                  <a:pt x="1128386" y="3096270"/>
                </a:lnTo>
                <a:lnTo>
                  <a:pt x="1087572" y="3101257"/>
                </a:lnTo>
                <a:lnTo>
                  <a:pt x="1075937" y="3104255"/>
                </a:lnTo>
                <a:lnTo>
                  <a:pt x="992872" y="3105385"/>
                </a:lnTo>
                <a:cubicBezTo>
                  <a:pt x="955021" y="3105296"/>
                  <a:pt x="904630" y="3125038"/>
                  <a:pt x="891882" y="3122691"/>
                </a:cubicBezTo>
                <a:cubicBezTo>
                  <a:pt x="784087" y="3112356"/>
                  <a:pt x="829281" y="3133000"/>
                  <a:pt x="715888" y="3127380"/>
                </a:cubicBezTo>
                <a:cubicBezTo>
                  <a:pt x="637116" y="3116268"/>
                  <a:pt x="537472" y="3131012"/>
                  <a:pt x="399964" y="3152096"/>
                </a:cubicBezTo>
                <a:lnTo>
                  <a:pt x="310170" y="3146040"/>
                </a:lnTo>
                <a:lnTo>
                  <a:pt x="251771" y="3165636"/>
                </a:lnTo>
                <a:cubicBezTo>
                  <a:pt x="208442" y="3181313"/>
                  <a:pt x="136178" y="3149360"/>
                  <a:pt x="104780" y="3166182"/>
                </a:cubicBezTo>
                <a:cubicBezTo>
                  <a:pt x="55782" y="3185117"/>
                  <a:pt x="29223" y="3184417"/>
                  <a:pt x="8274" y="3178809"/>
                </a:cubicBezTo>
                <a:lnTo>
                  <a:pt x="0" y="3175916"/>
                </a:lnTo>
                <a:close/>
              </a:path>
            </a:pathLst>
          </a:custGeom>
        </p:spPr>
      </p:pic>
      <p:grpSp>
        <p:nvGrpSpPr>
          <p:cNvPr id="10" name="Gruppo 9">
            <a:extLst>
              <a:ext uri="{FF2B5EF4-FFF2-40B4-BE49-F238E27FC236}">
                <a16:creationId xmlns="" xmlns:a16="http://schemas.microsoft.com/office/drawing/2014/main" id="{9BE9492A-C1D5-1742-2171-A1A6ED6FE399}"/>
              </a:ext>
            </a:extLst>
          </p:cNvPr>
          <p:cNvGrpSpPr/>
          <p:nvPr/>
        </p:nvGrpSpPr>
        <p:grpSpPr>
          <a:xfrm>
            <a:off x="1769257" y="2243793"/>
            <a:ext cx="4810097" cy="1097152"/>
            <a:chOff x="2359008" y="1363942"/>
            <a:chExt cx="6413462" cy="1462869"/>
          </a:xfrm>
        </p:grpSpPr>
        <p:sp>
          <p:nvSpPr>
            <p:cNvPr id="11" name="Rettangolo con angoli arrotondati 4">
              <a:extLst>
                <a:ext uri="{FF2B5EF4-FFF2-40B4-BE49-F238E27FC236}">
                  <a16:creationId xmlns="" xmlns:a16="http://schemas.microsoft.com/office/drawing/2014/main" id="{16BCC070-13C0-1DD9-A4F5-BF880934762B}"/>
                </a:ext>
              </a:extLst>
            </p:cNvPr>
            <p:cNvSpPr/>
            <p:nvPr/>
          </p:nvSpPr>
          <p:spPr>
            <a:xfrm>
              <a:off x="2359008" y="1371933"/>
              <a:ext cx="955692" cy="1454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it-IT" sz="4500" b="1" dirty="0">
                  <a:solidFill>
                    <a:srgbClr val="002060"/>
                  </a:solidFill>
                  <a:latin typeface="Arial" panose="020B0604020202020204" pitchFamily="34" charset="0"/>
                  <a:cs typeface="Arial" panose="020B0604020202020204" pitchFamily="34" charset="0"/>
                </a:rPr>
                <a:t>8</a:t>
              </a:r>
            </a:p>
          </p:txBody>
        </p:sp>
        <p:sp>
          <p:nvSpPr>
            <p:cNvPr id="12" name="Rettangolo con angoli arrotondati 4">
              <a:extLst>
                <a:ext uri="{FF2B5EF4-FFF2-40B4-BE49-F238E27FC236}">
                  <a16:creationId xmlns="" xmlns:a16="http://schemas.microsoft.com/office/drawing/2014/main" id="{9B25AEC8-74EA-4EA1-20C6-B2581A18E8F5}"/>
                </a:ext>
              </a:extLst>
            </p:cNvPr>
            <p:cNvSpPr/>
            <p:nvPr/>
          </p:nvSpPr>
          <p:spPr>
            <a:xfrm>
              <a:off x="2803505" y="1363942"/>
              <a:ext cx="5968965" cy="1454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err="1">
                  <a:solidFill>
                    <a:srgbClr val="002060"/>
                  </a:solidFill>
                  <a:latin typeface="Arial" panose="020B0604020202020204" pitchFamily="34" charset="0"/>
                  <a:ea typeface="+mj-ea"/>
                  <a:cs typeface="Arial" panose="020B0604020202020204" pitchFamily="34" charset="0"/>
                </a:rPr>
                <a:t>sfide</a:t>
              </a:r>
              <a:r>
                <a:rPr lang="en-US" b="1" dirty="0">
                  <a:solidFill>
                    <a:srgbClr val="002060"/>
                  </a:solidFill>
                  <a:latin typeface="Arial" panose="020B0604020202020204" pitchFamily="34" charset="0"/>
                  <a:ea typeface="+mj-ea"/>
                  <a:cs typeface="Arial" panose="020B0604020202020204" pitchFamily="34" charset="0"/>
                </a:rPr>
                <a:t> </a:t>
              </a:r>
              <a:r>
                <a:rPr lang="en-US" b="1" dirty="0" err="1">
                  <a:solidFill>
                    <a:srgbClr val="002060"/>
                  </a:solidFill>
                  <a:latin typeface="Arial" panose="020B0604020202020204" pitchFamily="34" charset="0"/>
                  <a:ea typeface="+mj-ea"/>
                  <a:cs typeface="Arial" panose="020B0604020202020204" pitchFamily="34" charset="0"/>
                </a:rPr>
                <a:t>principali</a:t>
              </a:r>
              <a:r>
                <a:rPr lang="en-US" b="1" dirty="0">
                  <a:solidFill>
                    <a:srgbClr val="002060"/>
                  </a:solidFill>
                  <a:latin typeface="Arial" panose="020B0604020202020204" pitchFamily="34" charset="0"/>
                  <a:ea typeface="+mj-ea"/>
                  <a:cs typeface="Arial" panose="020B0604020202020204" pitchFamily="34" charset="0"/>
                </a:rPr>
                <a:t> di </a:t>
              </a:r>
              <a:r>
                <a:rPr lang="en-US" b="1" dirty="0" err="1">
                  <a:solidFill>
                    <a:srgbClr val="002060"/>
                  </a:solidFill>
                  <a:latin typeface="Arial" panose="020B0604020202020204" pitchFamily="34" charset="0"/>
                  <a:ea typeface="+mj-ea"/>
                  <a:cs typeface="Arial" panose="020B0604020202020204" pitchFamily="34" charset="0"/>
                </a:rPr>
                <a:t>ricerca</a:t>
              </a:r>
              <a:r>
                <a:rPr lang="en-US" b="1" dirty="0">
                  <a:solidFill>
                    <a:srgbClr val="002060"/>
                  </a:solidFill>
                  <a:latin typeface="Arial" panose="020B0604020202020204" pitchFamily="34" charset="0"/>
                  <a:ea typeface="+mj-ea"/>
                  <a:cs typeface="Arial" panose="020B0604020202020204" pitchFamily="34" charset="0"/>
                </a:rPr>
                <a:t> e </a:t>
              </a:r>
              <a:r>
                <a:rPr lang="en-US" b="1" dirty="0" err="1">
                  <a:solidFill>
                    <a:srgbClr val="002060"/>
                  </a:solidFill>
                  <a:latin typeface="Arial" panose="020B0604020202020204" pitchFamily="34" charset="0"/>
                  <a:ea typeface="+mj-ea"/>
                  <a:cs typeface="Arial" panose="020B0604020202020204" pitchFamily="34" charset="0"/>
                </a:rPr>
                <a:t>innovazione</a:t>
              </a:r>
              <a:r>
                <a:rPr lang="en-US" b="1" dirty="0">
                  <a:solidFill>
                    <a:srgbClr val="002060"/>
                  </a:solidFill>
                  <a:latin typeface="Arial" panose="020B0604020202020204" pitchFamily="34" charset="0"/>
                  <a:ea typeface="+mj-ea"/>
                  <a:cs typeface="Arial" panose="020B0604020202020204" pitchFamily="34" charset="0"/>
                </a:rPr>
                <a:t> e 1 PPP HEurope-Build4People, €380M</a:t>
              </a:r>
              <a:r>
                <a:rPr lang="en-US" b="1" dirty="0">
                  <a:solidFill>
                    <a:srgbClr val="002060"/>
                  </a:solidFill>
                  <a:latin typeface="Arial" panose="020B0604020202020204" pitchFamily="34" charset="0"/>
                  <a:cs typeface="Arial" panose="020B0604020202020204" pitchFamily="34" charset="0"/>
                </a:rPr>
                <a:t> per le </a:t>
              </a:r>
              <a:r>
                <a:rPr lang="en-US" b="1" dirty="0" err="1">
                  <a:solidFill>
                    <a:srgbClr val="002060"/>
                  </a:solidFill>
                  <a:latin typeface="Arial" panose="020B0604020202020204" pitchFamily="34" charset="0"/>
                  <a:cs typeface="Arial" panose="020B0604020202020204" pitchFamily="34" charset="0"/>
                </a:rPr>
                <a:t>costruzioni</a:t>
              </a:r>
              <a:r>
                <a:rPr lang="en-US" b="1" dirty="0">
                  <a:solidFill>
                    <a:srgbClr val="002060"/>
                  </a:solidFill>
                  <a:latin typeface="Arial" panose="020B0604020202020204" pitchFamily="34" charset="0"/>
                  <a:cs typeface="Arial" panose="020B0604020202020204" pitchFamily="34" charset="0"/>
                </a:rPr>
                <a:t> </a:t>
              </a:r>
              <a:endParaRPr lang="it-IT" b="1" dirty="0">
                <a:solidFill>
                  <a:srgbClr val="002060"/>
                </a:solidFill>
                <a:latin typeface="Arial" panose="020B0604020202020204" pitchFamily="34" charset="0"/>
                <a:cs typeface="Arial" panose="020B0604020202020204" pitchFamily="34" charset="0"/>
              </a:endParaRPr>
            </a:p>
          </p:txBody>
        </p:sp>
      </p:grpSp>
      <p:sp>
        <p:nvSpPr>
          <p:cNvPr id="13" name="Parentesi graffa aperta 12">
            <a:extLst>
              <a:ext uri="{FF2B5EF4-FFF2-40B4-BE49-F238E27FC236}">
                <a16:creationId xmlns="" xmlns:a16="http://schemas.microsoft.com/office/drawing/2014/main" id="{71D1A2A5-4458-310F-F2A4-3EC3712AD0A6}"/>
              </a:ext>
            </a:extLst>
          </p:cNvPr>
          <p:cNvSpPr/>
          <p:nvPr/>
        </p:nvSpPr>
        <p:spPr>
          <a:xfrm>
            <a:off x="1533743" y="1284496"/>
            <a:ext cx="321239" cy="1816573"/>
          </a:xfrm>
          <a:prstGeom prst="leftBrace">
            <a:avLst>
              <a:gd name="adj1" fmla="val 73565"/>
              <a:gd name="adj2" fmla="val 48951"/>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p>
            <a:pPr algn="ctr"/>
            <a:endParaRPr lang="it-IT"/>
          </a:p>
        </p:txBody>
      </p:sp>
      <p:grpSp>
        <p:nvGrpSpPr>
          <p:cNvPr id="17" name="Gruppo 16">
            <a:extLst>
              <a:ext uri="{FF2B5EF4-FFF2-40B4-BE49-F238E27FC236}">
                <a16:creationId xmlns="" xmlns:a16="http://schemas.microsoft.com/office/drawing/2014/main" id="{F04E702E-32DF-C411-86CB-4C7DAED2EFB1}"/>
              </a:ext>
            </a:extLst>
          </p:cNvPr>
          <p:cNvGrpSpPr/>
          <p:nvPr/>
        </p:nvGrpSpPr>
        <p:grpSpPr>
          <a:xfrm>
            <a:off x="1786683" y="3454761"/>
            <a:ext cx="3871169" cy="1097152"/>
            <a:chOff x="2359008" y="1363942"/>
            <a:chExt cx="5161558" cy="1462869"/>
          </a:xfrm>
        </p:grpSpPr>
        <p:sp>
          <p:nvSpPr>
            <p:cNvPr id="18" name="Rettangolo con angoli arrotondati 4">
              <a:extLst>
                <a:ext uri="{FF2B5EF4-FFF2-40B4-BE49-F238E27FC236}">
                  <a16:creationId xmlns="" xmlns:a16="http://schemas.microsoft.com/office/drawing/2014/main" id="{31769752-DB1D-5744-FF74-BE86CB61DB0F}"/>
                </a:ext>
              </a:extLst>
            </p:cNvPr>
            <p:cNvSpPr/>
            <p:nvPr/>
          </p:nvSpPr>
          <p:spPr>
            <a:xfrm>
              <a:off x="2359008" y="1371933"/>
              <a:ext cx="955692" cy="14548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it-IT" sz="4500" b="1" dirty="0">
                  <a:solidFill>
                    <a:srgbClr val="002060"/>
                  </a:solidFill>
                  <a:latin typeface="Arial" panose="020B0604020202020204" pitchFamily="34" charset="0"/>
                  <a:cs typeface="Arial" panose="020B0604020202020204" pitchFamily="34" charset="0"/>
                </a:rPr>
                <a:t>4</a:t>
              </a:r>
            </a:p>
          </p:txBody>
        </p:sp>
        <p:sp>
          <p:nvSpPr>
            <p:cNvPr id="19" name="Rettangolo con angoli arrotondati 4">
              <a:extLst>
                <a:ext uri="{FF2B5EF4-FFF2-40B4-BE49-F238E27FC236}">
                  <a16:creationId xmlns="" xmlns:a16="http://schemas.microsoft.com/office/drawing/2014/main" id="{5D94C9B3-0942-C0F9-3124-C5899942A949}"/>
                </a:ext>
              </a:extLst>
            </p:cNvPr>
            <p:cNvSpPr/>
            <p:nvPr/>
          </p:nvSpPr>
          <p:spPr>
            <a:xfrm>
              <a:off x="2803508" y="1363942"/>
              <a:ext cx="4717058" cy="1454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err="1">
                  <a:solidFill>
                    <a:srgbClr val="002060"/>
                  </a:solidFill>
                  <a:latin typeface="Arial" panose="020B0604020202020204" pitchFamily="34" charset="0"/>
                  <a:ea typeface="+mj-ea"/>
                  <a:cs typeface="Arial" panose="020B0604020202020204" pitchFamily="34" charset="0"/>
                </a:rPr>
                <a:t>aree</a:t>
              </a:r>
              <a:r>
                <a:rPr lang="en-US" b="1" dirty="0">
                  <a:solidFill>
                    <a:srgbClr val="002060"/>
                  </a:solidFill>
                  <a:latin typeface="Arial" panose="020B0604020202020204" pitchFamily="34" charset="0"/>
                  <a:ea typeface="+mj-ea"/>
                  <a:cs typeface="Arial" panose="020B0604020202020204" pitchFamily="34" charset="0"/>
                </a:rPr>
                <a:t> </a:t>
              </a:r>
              <a:r>
                <a:rPr lang="en-US" b="1" dirty="0" err="1">
                  <a:solidFill>
                    <a:srgbClr val="002060"/>
                  </a:solidFill>
                  <a:latin typeface="Arial" panose="020B0604020202020204" pitchFamily="34" charset="0"/>
                  <a:ea typeface="+mj-ea"/>
                  <a:cs typeface="Arial" panose="020B0604020202020204" pitchFamily="34" charset="0"/>
                </a:rPr>
                <a:t>prioritarie</a:t>
              </a:r>
              <a:r>
                <a:rPr lang="en-US" b="1" dirty="0">
                  <a:solidFill>
                    <a:srgbClr val="002060"/>
                  </a:solidFill>
                  <a:latin typeface="Arial" panose="020B0604020202020204" pitchFamily="34" charset="0"/>
                  <a:ea typeface="+mj-ea"/>
                  <a:cs typeface="Arial" panose="020B0604020202020204" pitchFamily="34" charset="0"/>
                </a:rPr>
                <a:t> </a:t>
              </a:r>
              <a:r>
                <a:rPr lang="en-US" b="1" dirty="0" err="1">
                  <a:solidFill>
                    <a:srgbClr val="002060"/>
                  </a:solidFill>
                  <a:latin typeface="Arial" panose="020B0604020202020204" pitchFamily="34" charset="0"/>
                  <a:ea typeface="+mj-ea"/>
                  <a:cs typeface="Arial" panose="020B0604020202020204" pitchFamily="34" charset="0"/>
                </a:rPr>
                <a:t>identificate</a:t>
              </a:r>
              <a:r>
                <a:rPr lang="en-US" b="1" dirty="0">
                  <a:solidFill>
                    <a:srgbClr val="002060"/>
                  </a:solidFill>
                  <a:latin typeface="Arial" panose="020B0604020202020204" pitchFamily="34" charset="0"/>
                  <a:ea typeface="+mj-ea"/>
                  <a:cs typeface="Arial" panose="020B0604020202020204" pitchFamily="34" charset="0"/>
                </a:rPr>
                <a:t> per </a:t>
              </a:r>
              <a:r>
                <a:rPr lang="en-US" b="1" dirty="0" err="1">
                  <a:solidFill>
                    <a:srgbClr val="002060"/>
                  </a:solidFill>
                  <a:latin typeface="Arial" panose="020B0604020202020204" pitchFamily="34" charset="0"/>
                  <a:ea typeface="+mj-ea"/>
                  <a:cs typeface="Arial" panose="020B0604020202020204" pitchFamily="34" charset="0"/>
                </a:rPr>
                <a:t>l’Intelligenza</a:t>
              </a:r>
              <a:r>
                <a:rPr lang="en-US" b="1" dirty="0">
                  <a:solidFill>
                    <a:srgbClr val="002060"/>
                  </a:solidFill>
                  <a:latin typeface="Arial" panose="020B0604020202020204" pitchFamily="34" charset="0"/>
                  <a:ea typeface="+mj-ea"/>
                  <a:cs typeface="Arial" panose="020B0604020202020204" pitchFamily="34" charset="0"/>
                </a:rPr>
                <a:t> </a:t>
              </a:r>
              <a:r>
                <a:rPr lang="en-US" b="1" dirty="0" err="1">
                  <a:solidFill>
                    <a:srgbClr val="002060"/>
                  </a:solidFill>
                  <a:latin typeface="Arial" panose="020B0604020202020204" pitchFamily="34" charset="0"/>
                  <a:ea typeface="+mj-ea"/>
                  <a:cs typeface="Arial" panose="020B0604020202020204" pitchFamily="34" charset="0"/>
                </a:rPr>
                <a:t>Artificiale</a:t>
              </a:r>
              <a:endParaRPr lang="it-IT" b="1" dirty="0">
                <a:solidFill>
                  <a:srgbClr val="002060"/>
                </a:solidFill>
                <a:latin typeface="Arial" panose="020B0604020202020204" pitchFamily="34" charset="0"/>
                <a:cs typeface="Arial" panose="020B0604020202020204" pitchFamily="34" charset="0"/>
              </a:endParaRPr>
            </a:p>
          </p:txBody>
        </p:sp>
      </p:grpSp>
      <p:pic>
        <p:nvPicPr>
          <p:cNvPr id="20" name="Picture 2" descr="Forum economico mondiale - Wikipedia">
            <a:extLst>
              <a:ext uri="{FF2B5EF4-FFF2-40B4-BE49-F238E27FC236}">
                <a16:creationId xmlns="" xmlns:a16="http://schemas.microsoft.com/office/drawing/2014/main" id="{4E6F44AC-4F17-3585-F6EF-295DD4C966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6640" y="3524695"/>
            <a:ext cx="1491716" cy="921134"/>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21">
            <a:extLst>
              <a:ext uri="{FF2B5EF4-FFF2-40B4-BE49-F238E27FC236}">
                <a16:creationId xmlns="" xmlns:a16="http://schemas.microsoft.com/office/drawing/2014/main" id="{D4FF7BBF-FA7B-963C-28EE-1AEA8A80CF8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01910" y="3796784"/>
            <a:ext cx="470291" cy="468702"/>
          </a:xfrm>
          <a:prstGeom prst="rect">
            <a:avLst/>
          </a:prstGeom>
        </p:spPr>
      </p:pic>
      <p:pic>
        <p:nvPicPr>
          <p:cNvPr id="23" name="Immagine 22">
            <a:extLst>
              <a:ext uri="{FF2B5EF4-FFF2-40B4-BE49-F238E27FC236}">
                <a16:creationId xmlns="" xmlns:a16="http://schemas.microsoft.com/office/drawing/2014/main" id="{A2C146DD-034F-5E33-EE7D-730F619EFC07}"/>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579354" y="3795991"/>
            <a:ext cx="470291" cy="470291"/>
          </a:xfrm>
          <a:prstGeom prst="rect">
            <a:avLst/>
          </a:prstGeom>
        </p:spPr>
      </p:pic>
      <p:pic>
        <p:nvPicPr>
          <p:cNvPr id="28" name="Immagine 27" descr="Immagine che contiene elmetto, illustrazione&#10;&#10;Descrizione generata automaticamente con attendibilità media">
            <a:extLst>
              <a:ext uri="{FF2B5EF4-FFF2-40B4-BE49-F238E27FC236}">
                <a16:creationId xmlns="" xmlns:a16="http://schemas.microsoft.com/office/drawing/2014/main" id="{9316D0FC-3B21-6A48-B0B2-FF7EB9D4AE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6798" y="3802694"/>
            <a:ext cx="583041" cy="456886"/>
          </a:xfrm>
          <a:prstGeom prst="rect">
            <a:avLst/>
          </a:prstGeom>
        </p:spPr>
      </p:pic>
      <p:pic>
        <p:nvPicPr>
          <p:cNvPr id="32" name="Immagine 31" descr="Immagine che contiene Elementi grafici, design&#10;&#10;Descrizione generata automaticamente">
            <a:extLst>
              <a:ext uri="{FF2B5EF4-FFF2-40B4-BE49-F238E27FC236}">
                <a16:creationId xmlns="" xmlns:a16="http://schemas.microsoft.com/office/drawing/2014/main" id="{B91AAF9E-C65E-F8DC-A6D1-E123FE5F85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46992" y="3793806"/>
            <a:ext cx="485353" cy="474662"/>
          </a:xfrm>
          <a:prstGeom prst="rect">
            <a:avLst/>
          </a:prstGeom>
        </p:spPr>
      </p:pic>
      <p:sp>
        <p:nvSpPr>
          <p:cNvPr id="7" name="Segnaposto numero diapositiva 15">
            <a:extLst>
              <a:ext uri="{FF2B5EF4-FFF2-40B4-BE49-F238E27FC236}">
                <a16:creationId xmlns="" xmlns:a16="http://schemas.microsoft.com/office/drawing/2014/main" id="{3D4818C2-102D-7436-012A-87A38EE532DC}"/>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25</a:t>
            </a:fld>
            <a:endParaRPr lang="it-IT" sz="900" dirty="0">
              <a:solidFill>
                <a:srgbClr val="898989"/>
              </a:solidFill>
            </a:endParaRPr>
          </a:p>
        </p:txBody>
      </p:sp>
      <p:pic>
        <p:nvPicPr>
          <p:cNvPr id="8" name="Image 18">
            <a:extLst>
              <a:ext uri="{FF2B5EF4-FFF2-40B4-BE49-F238E27FC236}">
                <a16:creationId xmlns="" xmlns:a16="http://schemas.microsoft.com/office/drawing/2014/main" id="{8B1E3837-D93F-BCDD-33F1-7D8809607B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21887" y="2436900"/>
            <a:ext cx="1157817" cy="616690"/>
          </a:xfrm>
          <a:prstGeom prst="rect">
            <a:avLst/>
          </a:prstGeom>
          <a:solidFill>
            <a:srgbClr val="FFFFFF"/>
          </a:solidFill>
        </p:spPr>
      </p:pic>
      <p:grpSp>
        <p:nvGrpSpPr>
          <p:cNvPr id="9" name="Gruppo 8"/>
          <p:cNvGrpSpPr/>
          <p:nvPr/>
        </p:nvGrpSpPr>
        <p:grpSpPr>
          <a:xfrm>
            <a:off x="4923112" y="989549"/>
            <a:ext cx="4220888" cy="1169867"/>
            <a:chOff x="6564149" y="1319397"/>
            <a:chExt cx="5627851" cy="1559822"/>
          </a:xfrm>
        </p:grpSpPr>
        <p:pic>
          <p:nvPicPr>
            <p:cNvPr id="26" name="Immagine 25" descr="Immagine che contiene schermata, Elementi grafici, grafica, design&#10;&#10;Descrizione generata automaticamente">
              <a:extLst>
                <a:ext uri="{FF2B5EF4-FFF2-40B4-BE49-F238E27FC236}">
                  <a16:creationId xmlns="" xmlns:a16="http://schemas.microsoft.com/office/drawing/2014/main" id="{230D0F6F-B731-DA35-E31B-E9459C56049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666" t="8534" r="24454" b="13705"/>
            <a:stretch/>
          </p:blipFill>
          <p:spPr>
            <a:xfrm>
              <a:off x="6564149" y="1319397"/>
              <a:ext cx="839846" cy="634750"/>
            </a:xfrm>
            <a:prstGeom prst="rect">
              <a:avLst/>
            </a:prstGeom>
          </p:spPr>
        </p:pic>
        <p:pic>
          <p:nvPicPr>
            <p:cNvPr id="29" name="Immagine 28">
              <a:extLst>
                <a:ext uri="{FF2B5EF4-FFF2-40B4-BE49-F238E27FC236}">
                  <a16:creationId xmlns="" xmlns:a16="http://schemas.microsoft.com/office/drawing/2014/main" id="{1584A64F-E86F-BE66-1D0B-070B06D9222F}"/>
                </a:ext>
              </a:extLst>
            </p:cNvPr>
            <p:cNvPicPr>
              <a:picLocks noChangeAspect="1"/>
            </p:cNvPicPr>
            <p:nvPr/>
          </p:nvPicPr>
          <p:blipFill>
            <a:blip r:embed="rId12"/>
            <a:stretch>
              <a:fillRect/>
            </a:stretch>
          </p:blipFill>
          <p:spPr>
            <a:xfrm>
              <a:off x="7633381" y="1398518"/>
              <a:ext cx="2251091" cy="476508"/>
            </a:xfrm>
            <a:prstGeom prst="rect">
              <a:avLst/>
            </a:prstGeom>
          </p:spPr>
        </p:pic>
        <p:pic>
          <p:nvPicPr>
            <p:cNvPr id="31" name="Immagine 30">
              <a:extLst>
                <a:ext uri="{FF2B5EF4-FFF2-40B4-BE49-F238E27FC236}">
                  <a16:creationId xmlns="" xmlns:a16="http://schemas.microsoft.com/office/drawing/2014/main" id="{D0A0C638-7E89-13A9-DAEF-9B9BBFAD7841}"/>
                </a:ext>
              </a:extLst>
            </p:cNvPr>
            <p:cNvPicPr>
              <a:picLocks noChangeAspect="1"/>
            </p:cNvPicPr>
            <p:nvPr/>
          </p:nvPicPr>
          <p:blipFill>
            <a:blip r:embed="rId13"/>
            <a:stretch>
              <a:fillRect/>
            </a:stretch>
          </p:blipFill>
          <p:spPr>
            <a:xfrm>
              <a:off x="10113858" y="1377004"/>
              <a:ext cx="2078142" cy="519536"/>
            </a:xfrm>
            <a:prstGeom prst="rect">
              <a:avLst/>
            </a:prstGeom>
          </p:spPr>
        </p:pic>
        <p:pic>
          <p:nvPicPr>
            <p:cNvPr id="33" name="Immagine 32">
              <a:extLst>
                <a:ext uri="{FF2B5EF4-FFF2-40B4-BE49-F238E27FC236}">
                  <a16:creationId xmlns="" xmlns:a16="http://schemas.microsoft.com/office/drawing/2014/main" id="{445C34BF-6658-4E6E-82CD-A66B4E3BA9C2}"/>
                </a:ext>
              </a:extLst>
            </p:cNvPr>
            <p:cNvPicPr>
              <a:picLocks noChangeAspect="1"/>
            </p:cNvPicPr>
            <p:nvPr/>
          </p:nvPicPr>
          <p:blipFill rotWithShape="1">
            <a:blip r:embed="rId14"/>
            <a:srcRect t="6225"/>
            <a:stretch/>
          </p:blipFill>
          <p:spPr>
            <a:xfrm>
              <a:off x="6840597" y="2053311"/>
              <a:ext cx="769549" cy="808069"/>
            </a:xfrm>
            <a:prstGeom prst="rect">
              <a:avLst/>
            </a:prstGeom>
          </p:spPr>
        </p:pic>
        <p:pic>
          <p:nvPicPr>
            <p:cNvPr id="35" name="Immagine 34">
              <a:extLst>
                <a:ext uri="{FF2B5EF4-FFF2-40B4-BE49-F238E27FC236}">
                  <a16:creationId xmlns="" xmlns:a16="http://schemas.microsoft.com/office/drawing/2014/main" id="{83A43EB6-1A45-34EB-6329-3F3CD9072834}"/>
                </a:ext>
              </a:extLst>
            </p:cNvPr>
            <p:cNvPicPr>
              <a:picLocks noChangeAspect="1"/>
            </p:cNvPicPr>
            <p:nvPr/>
          </p:nvPicPr>
          <p:blipFill rotWithShape="1">
            <a:blip r:embed="rId15"/>
            <a:srcRect t="5643"/>
            <a:stretch/>
          </p:blipFill>
          <p:spPr>
            <a:xfrm>
              <a:off x="7916073" y="2035472"/>
              <a:ext cx="1268520" cy="843747"/>
            </a:xfrm>
            <a:prstGeom prst="rect">
              <a:avLst/>
            </a:prstGeom>
          </p:spPr>
        </p:pic>
        <p:pic>
          <p:nvPicPr>
            <p:cNvPr id="37" name="Immagine 36">
              <a:extLst>
                <a:ext uri="{FF2B5EF4-FFF2-40B4-BE49-F238E27FC236}">
                  <a16:creationId xmlns="" xmlns:a16="http://schemas.microsoft.com/office/drawing/2014/main" id="{50067479-2BD1-8F2D-BC4A-D003935EADC1}"/>
                </a:ext>
              </a:extLst>
            </p:cNvPr>
            <p:cNvPicPr>
              <a:picLocks noChangeAspect="1"/>
            </p:cNvPicPr>
            <p:nvPr/>
          </p:nvPicPr>
          <p:blipFill>
            <a:blip r:embed="rId16"/>
            <a:stretch>
              <a:fillRect/>
            </a:stretch>
          </p:blipFill>
          <p:spPr>
            <a:xfrm>
              <a:off x="9602085" y="2141932"/>
              <a:ext cx="1041499" cy="630827"/>
            </a:xfrm>
            <a:prstGeom prst="rect">
              <a:avLst/>
            </a:prstGeom>
          </p:spPr>
        </p:pic>
        <p:pic>
          <p:nvPicPr>
            <p:cNvPr id="1026" name="Picture 2" descr="https://attachments.office.net/owa/MassoniM%40ance.it/service.svc/s/GetAttachmentThumbnail?id=AAMkADQ0MTM2ODNjLWU4NzctNGVhOS1hY2IwLWNhNjYyN2QzODhiZQBGAAAAAADd9lIaq%2FiuQpa3yHIFv61gBwDPTMl8eSzySpt61UPiJHOMAAAAAWQ2AAAp7kBPzbDdRLDmiTKLhi0yAAFw0%2FOvAAABEgAQAKN02sZnChJHgtgF7f45ehk%3D&amp;thumbnailType=2&amp;token=eyJhbGciOiJSUzI1NiIsImtpZCI6IkU1RDJGMEY4REE5M0I2NzA5QzQzQTlFOEE2MTQzQzAzRDYyRjlBODAiLCJ0eXAiOiJKV1QiLCJ4NXQiOiI1ZEx3LU5xVHRuQ2NRNm5vcGhROEE5WXZtb0EifQ.eyJvcmlnaW4iOiJodHRwczovL291dGxvb2sub2ZmaWNlLmNvbSIsInVjIjoiYTUwMGY5OTNjMzgyNGYzMmIxMTk4MTU3ODRmZTBjMTkiLCJ2ZXIiOiJFeGNoYW5nZS5DYWxsYmFjay5WMSIsImFwcGN0eHNlbmRlciI6Ik93YURvd25sb2FkQDJkZDFjZTc4LWNjY2ItNGUzMS04YTM3LWZmOGQxZWMxZjdmYSIsImlzc3JpbmciOiJXVyIsImFwcGN0eCI6IntcIm1zZXhjaHByb3RcIjpcIm93YVwiLFwicHVpZFwiOlwiMTE1MzgwMTEyNDU0MzkxOTk1NlwiLFwic2NvcGVcIjpcIk93YURvd25sb2FkXCIsXCJvaWRcIjpcIjA5Y2M5ZTdhLTQ4OGEtNGY5OC05YzI3LTRmNGEyMjk2Y2U0N1wiLFwicHJpbWFyeXNpZFwiOlwiUy0xLTUtMjEtMTg3MzQ3MTM4NS0zNzUzNTAzODA5LTM1NjE3NjkyODQtMzMyOTY3NDFcIn0iLCJuYmYiOjE3MjgyOTcyOTcsImV4cCI6MTcyODI5NzU5NywiaXNzIjoiMDAwMDAwMDItMDAwMC0wZmYxLWNlMDAtMDAwMDAwMDAwMDAwQDJkZDFjZTc4LWNjY2ItNGUzMS04YTM3LWZmOGQxZWMxZjdmYSIsImF1ZCI6IjAwMDAwMDAyLTAwMDAtMGZmMS1jZTAwLTAwMDAwMDAwMDAwMC9hdHRhY2htZW50cy5vZmZpY2UubmV0QDJkZDFjZTc4LWNjY2ItNGUzMS04YTM3LWZmOGQxZWMxZjdmYSIsImhhcHAiOiJvd2EifQ.ckoCQXKRK4vIlkAef3NmUdk9lIBtivcnC0gUpUOBf-P3lj8-MYGv_VuvezqI6jaAK2rBZr8Uh6ZSJ2DO5eHA62IB445hV1IGMepCDfXtaxurS634GaKLWwfGPuwrNKezZYZKJrVIzufNpNZWfBUbH-Av1wMh_VPW7LHDfDyRGomi05UkB3BGwzpd1vhO7hRE7HV0-mwvV_B1PqGjvrGdaL0wxQv5PnSaSHNV34ULuD67wBC2iCwG40nSHfmM00a5LDlV8PUFXbkc0ukKUZjSsGoHbUCxUw4hiRVH6Zk13QTKEuezD82HQZKN5SHPb0MKVj_7lYnFmv7t43Y4zGxK4g&amp;X-OWA-CANARY=bdvoV2UorXkAAAAAAAAAAFA0txu85twY6iN_Exc4LISBZ2PQtwxqF85qk8NctuwzOyHtN-bLbps.&amp;owa=outlook.office.com&amp;scriptVer=20240927008.14&amp;clientId=15E826B513924B7997CCAECAC6C4EB26&amp;animation=true"/>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059093" y="2141932"/>
              <a:ext cx="913846" cy="6308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921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46893" y="-242888"/>
            <a:ext cx="9308123" cy="5672138"/>
            <a:chOff x="-62525" y="-323850"/>
            <a:chExt cx="12410831" cy="756285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5" y="-323850"/>
              <a:ext cx="12410831" cy="756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a:extLst>
                <a:ext uri="{FF2B5EF4-FFF2-40B4-BE49-F238E27FC236}">
                  <a16:creationId xmlns="" xmlns:a16="http://schemas.microsoft.com/office/drawing/2014/main" id="{28A49749-E2F0-8AB6-0F92-A4D118A5C411}"/>
                </a:ext>
              </a:extLst>
            </p:cNvPr>
            <p:cNvSpPr/>
            <p:nvPr/>
          </p:nvSpPr>
          <p:spPr>
            <a:xfrm>
              <a:off x="495300" y="2252170"/>
              <a:ext cx="11201400" cy="2353660"/>
            </a:xfrm>
            <a:prstGeom prst="rect">
              <a:avLst/>
            </a:prstGeom>
            <a:solidFill>
              <a:schemeClr val="bg1"/>
            </a:solidFill>
            <a:scene3d>
              <a:camera prst="perspectiveBelow" fov="0">
                <a:rot lat="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it-IT" sz="10400" b="1" dirty="0">
                  <a:solidFill>
                    <a:schemeClr val="tx1"/>
                  </a:solidFill>
                </a:rPr>
                <a:t>MADE IN ITALY</a:t>
              </a:r>
              <a:endParaRPr lang="it-IT" sz="6000" b="1" dirty="0"/>
            </a:p>
          </p:txBody>
        </p:sp>
      </p:grpSp>
    </p:spTree>
    <p:extLst>
      <p:ext uri="{BB962C8B-B14F-4D97-AF65-F5344CB8AC3E}">
        <p14:creationId xmlns:p14="http://schemas.microsoft.com/office/powerpoint/2010/main" val="228947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 xmlns:a16="http://schemas.microsoft.com/office/drawing/2014/main" id="{D66A9994-ED0D-A4AE-FD29-9D04BE7D0E9F}"/>
              </a:ext>
            </a:extLst>
          </p:cNvPr>
          <p:cNvSpPr txBox="1"/>
          <p:nvPr/>
        </p:nvSpPr>
        <p:spPr>
          <a:xfrm>
            <a:off x="240166" y="578850"/>
            <a:ext cx="8772525" cy="4033410"/>
          </a:xfrm>
          <a:prstGeom prst="rect">
            <a:avLst/>
          </a:prstGeom>
          <a:noFill/>
        </p:spPr>
        <p:txBody>
          <a:bodyPr wrap="square" lIns="68579" tIns="34289" rIns="68579" bIns="34289">
            <a:spAutoFit/>
          </a:bodyPr>
          <a:lstStyle/>
          <a:p>
            <a:pPr marL="8573" algn="just">
              <a:lnSpc>
                <a:spcPct val="115000"/>
              </a:lnSpc>
            </a:pPr>
            <a:r>
              <a:rPr lang="it-IT"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Industria della ceramica</a:t>
            </a:r>
            <a:r>
              <a:rPr lang="it-IT"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utilizzando il 100% di scarti crudi e cotti recuperati; riutilizzando il 100% delle acque reflue; autoproducendo il 47% dell’energia elettrica ed eliminando il 99% delle emissioni di polveri.</a:t>
            </a:r>
            <a:endParaRPr lang="it-IT" sz="12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endParaRPr lang="it-IT" sz="3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r>
              <a:rPr lang="it-IT"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Industria del cemento e del calcestruzzo</a:t>
            </a:r>
            <a:r>
              <a:rPr lang="it-IT"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 calcestruzzi innovativi e sostenibili per le loro caratteristiche tecniche: drenante, fotoluminescente, fotocatalitico, “circolare”, a basso calore di idratazione, ultra-performante (UHPC)</a:t>
            </a:r>
          </a:p>
          <a:p>
            <a:pPr marL="8573" algn="just">
              <a:lnSpc>
                <a:spcPct val="115000"/>
              </a:lnSpc>
            </a:pPr>
            <a:endParaRPr lang="it-IT" sz="3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r>
              <a:rPr lang="it-IT"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Industria elettrotecnica ed elettronica</a:t>
            </a:r>
            <a:r>
              <a:rPr lang="it-IT"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 tecnologie smart (soluzioni IoT, Intelligenza Artificiale e Big Data) sono in grado di trasformare radicalmente di progettare, costruire e utilizzare gli edifici.</a:t>
            </a:r>
          </a:p>
          <a:p>
            <a:pPr marL="8573" algn="just">
              <a:lnSpc>
                <a:spcPct val="115000"/>
              </a:lnSpc>
            </a:pPr>
            <a:endParaRPr lang="it-IT" sz="3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r>
              <a:rPr lang="it-IT"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Industrie meccaniche e metalmeccaniche</a:t>
            </a:r>
            <a:r>
              <a:rPr lang="it-IT"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 strumenti e impianti innovativi e materiali a basso impatto ambientale ed energetico, basati su un concetto multi-approccio: multi-energetico (utilizzando tutti i vettori energetici), multi-tecnologico (scegliendo la tecnologia disponibile più opportuna) e multi-obiettivo (concentrandosi la valutazione dell’impatto ambientale di un prodotto su tutto il ciclo di vita).</a:t>
            </a:r>
            <a:endParaRPr lang="it-IT" sz="12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endParaRPr lang="it-IT" sz="3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r>
              <a:rPr lang="it-IT"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Industria del legno, </a:t>
            </a:r>
            <a:r>
              <a:rPr lang="it-IT"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 cicli produttivi ambientalmente virtuosi, con legno certificato proveniente da foreste gestite in modo sostenibile, con materiale riciclato, la sostenibilità della gestione forestale e infine la sottrazione di CO2 all’atmosfera</a:t>
            </a:r>
          </a:p>
          <a:p>
            <a:pPr marL="8573" algn="just">
              <a:lnSpc>
                <a:spcPct val="115000"/>
              </a:lnSpc>
            </a:pPr>
            <a:endParaRPr lang="it-IT" sz="2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8573" algn="just">
              <a:lnSpc>
                <a:spcPct val="115000"/>
              </a:lnSpc>
            </a:pPr>
            <a:r>
              <a:rPr lang="it-IT"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Progettazione e architettura sostenibile</a:t>
            </a:r>
            <a:r>
              <a:rPr lang="it-IT"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 l’integrazione nei progetti di costruzione di criteri sostenibili (efficienza energetica, design bioclimatico, tecnologie innovative per ridurre l'impatto ambientale, etc.)</a:t>
            </a:r>
            <a:endParaRPr lang="it-IT" sz="12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CasellaDiTesto 13"/>
          <p:cNvSpPr txBox="1"/>
          <p:nvPr/>
        </p:nvSpPr>
        <p:spPr>
          <a:xfrm>
            <a:off x="0" y="28692"/>
            <a:ext cx="9144000" cy="438581"/>
          </a:xfrm>
          <a:prstGeom prst="rect">
            <a:avLst/>
          </a:prstGeom>
          <a:noFill/>
        </p:spPr>
        <p:txBody>
          <a:bodyPr wrap="square" lIns="68579" tIns="34289" rIns="68579" bIns="34289" rtlCol="0">
            <a:spAutoFit/>
          </a:bodyPr>
          <a:lstStyle/>
          <a:p>
            <a:r>
              <a:rPr lang="it-IT" sz="2400" b="1" dirty="0">
                <a:solidFill>
                  <a:srgbClr val="002060"/>
                </a:solidFill>
                <a:latin typeface="Arial" panose="020B0604020202020204" pitchFamily="34" charset="0"/>
                <a:ea typeface="Times New Roman"/>
                <a:cs typeface="Arial" panose="020B0604020202020204" pitchFamily="34" charset="0"/>
              </a:rPr>
              <a:t>MADE IN ITALY – un Settore di Eccellenze </a:t>
            </a:r>
            <a:r>
              <a:rPr lang="it-IT" sz="1500" b="1" dirty="0">
                <a:solidFill>
                  <a:srgbClr val="002060"/>
                </a:solidFill>
                <a:latin typeface="Arial" panose="020B0604020202020204" pitchFamily="34" charset="0"/>
                <a:ea typeface="Times New Roman"/>
                <a:cs typeface="Arial" panose="020B0604020202020204" pitchFamily="34" charset="0"/>
              </a:rPr>
              <a:t>– alcuni esempi:</a:t>
            </a:r>
            <a:endParaRPr lang="it-IT" sz="1800" b="1" dirty="0">
              <a:solidFill>
                <a:srgbClr val="002060"/>
              </a:solidFill>
              <a:latin typeface="Arial" panose="020B0604020202020204" pitchFamily="34" charset="0"/>
              <a:ea typeface="Times New Roman"/>
              <a:cs typeface="Arial" panose="020B0604020202020204" pitchFamily="34" charset="0"/>
            </a:endParaRPr>
          </a:p>
        </p:txBody>
      </p:sp>
      <p:sp>
        <p:nvSpPr>
          <p:cNvPr id="5" name="Rettangolo 4">
            <a:extLst>
              <a:ext uri="{FF2B5EF4-FFF2-40B4-BE49-F238E27FC236}">
                <a16:creationId xmlns="" xmlns:a16="http://schemas.microsoft.com/office/drawing/2014/main" id="{D91BDC06-A052-0F2C-3720-2E10BDF1DE8F}"/>
              </a:ext>
            </a:extLst>
          </p:cNvPr>
          <p:cNvSpPr/>
          <p:nvPr/>
        </p:nvSpPr>
        <p:spPr>
          <a:xfrm>
            <a:off x="111919" y="690430"/>
            <a:ext cx="89354" cy="893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6" name="Rettangolo 5">
            <a:extLst>
              <a:ext uri="{FF2B5EF4-FFF2-40B4-BE49-F238E27FC236}">
                <a16:creationId xmlns="" xmlns:a16="http://schemas.microsoft.com/office/drawing/2014/main" id="{5D28A145-AD01-7B89-A538-B6D3739CD29A}"/>
              </a:ext>
            </a:extLst>
          </p:cNvPr>
          <p:cNvSpPr/>
          <p:nvPr/>
        </p:nvSpPr>
        <p:spPr>
          <a:xfrm>
            <a:off x="111919" y="1227442"/>
            <a:ext cx="89354" cy="893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7" name="Rettangolo 6">
            <a:extLst>
              <a:ext uri="{FF2B5EF4-FFF2-40B4-BE49-F238E27FC236}">
                <a16:creationId xmlns="" xmlns:a16="http://schemas.microsoft.com/office/drawing/2014/main" id="{B1FA18F0-B431-99FB-F4D6-15C09DCE95A3}"/>
              </a:ext>
            </a:extLst>
          </p:cNvPr>
          <p:cNvSpPr/>
          <p:nvPr/>
        </p:nvSpPr>
        <p:spPr>
          <a:xfrm>
            <a:off x="111919" y="1824660"/>
            <a:ext cx="89354" cy="893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8" name="Rettangolo 7">
            <a:extLst>
              <a:ext uri="{FF2B5EF4-FFF2-40B4-BE49-F238E27FC236}">
                <a16:creationId xmlns="" xmlns:a16="http://schemas.microsoft.com/office/drawing/2014/main" id="{BF366F91-0F80-846F-2EDD-61471301C62F}"/>
              </a:ext>
            </a:extLst>
          </p:cNvPr>
          <p:cNvSpPr/>
          <p:nvPr/>
        </p:nvSpPr>
        <p:spPr>
          <a:xfrm>
            <a:off x="111919" y="2360316"/>
            <a:ext cx="89354" cy="893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9" name="Rettangolo 8">
            <a:extLst>
              <a:ext uri="{FF2B5EF4-FFF2-40B4-BE49-F238E27FC236}">
                <a16:creationId xmlns="" xmlns:a16="http://schemas.microsoft.com/office/drawing/2014/main" id="{FD4614C6-5B35-E957-2803-9C508FB6770E}"/>
              </a:ext>
            </a:extLst>
          </p:cNvPr>
          <p:cNvSpPr/>
          <p:nvPr/>
        </p:nvSpPr>
        <p:spPr>
          <a:xfrm>
            <a:off x="111919" y="3407544"/>
            <a:ext cx="89354" cy="893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10" name="Rettangolo 9">
            <a:extLst>
              <a:ext uri="{FF2B5EF4-FFF2-40B4-BE49-F238E27FC236}">
                <a16:creationId xmlns="" xmlns:a16="http://schemas.microsoft.com/office/drawing/2014/main" id="{16BE9F5E-CB7D-3FA2-A9D8-2A3DDF54E6F3}"/>
              </a:ext>
            </a:extLst>
          </p:cNvPr>
          <p:cNvSpPr/>
          <p:nvPr/>
        </p:nvSpPr>
        <p:spPr>
          <a:xfrm>
            <a:off x="111919" y="4195813"/>
            <a:ext cx="89354" cy="8935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2" name="Rettangolo 1"/>
          <p:cNvSpPr/>
          <p:nvPr/>
        </p:nvSpPr>
        <p:spPr>
          <a:xfrm>
            <a:off x="2" y="4642463"/>
            <a:ext cx="9143999" cy="392415"/>
          </a:xfrm>
          <a:prstGeom prst="rect">
            <a:avLst/>
          </a:prstGeom>
        </p:spPr>
        <p:txBody>
          <a:bodyPr wrap="square" lIns="68579" tIns="34289" rIns="68579" bIns="34289">
            <a:spAutoFit/>
          </a:bodyPr>
          <a:lstStyle/>
          <a:p>
            <a:pPr algn="ctr"/>
            <a:r>
              <a:rPr lang="it-IT" sz="2100" b="1" u="sng" dirty="0">
                <a:solidFill>
                  <a:srgbClr val="FF0000"/>
                </a:solidFill>
              </a:rPr>
              <a:t>FEDERCOSTRUZIONI È PER LA VALORIZZAZIONE DEL “MADE IN ITALY”</a:t>
            </a:r>
            <a:endParaRPr lang="it-IT" sz="2100" u="sng"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1406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asellaDiTesto 31"/>
          <p:cNvSpPr txBox="1"/>
          <p:nvPr/>
        </p:nvSpPr>
        <p:spPr>
          <a:xfrm>
            <a:off x="0" y="146460"/>
            <a:ext cx="9144000" cy="623248"/>
          </a:xfrm>
          <a:prstGeom prst="rect">
            <a:avLst/>
          </a:prstGeom>
          <a:noFill/>
        </p:spPr>
        <p:txBody>
          <a:bodyPr wrap="square" lIns="68579" tIns="34289" rIns="68579" bIns="34289" rtlCol="0">
            <a:spAutoFit/>
          </a:bodyPr>
          <a:lstStyle/>
          <a:p>
            <a:r>
              <a:rPr lang="it-IT" sz="2400" b="1" dirty="0">
                <a:solidFill>
                  <a:srgbClr val="002060"/>
                </a:solidFill>
                <a:latin typeface="Arial" panose="020B0604020202020204" pitchFamily="34" charset="0"/>
                <a:cs typeface="Arial" panose="020B0604020202020204" pitchFamily="34" charset="0"/>
              </a:rPr>
              <a:t>Filiera delle costruzioni – </a:t>
            </a:r>
            <a:r>
              <a:rPr lang="it-IT" sz="2400" b="1" dirty="0">
                <a:solidFill>
                  <a:srgbClr val="002060"/>
                </a:solidFill>
                <a:latin typeface="Arial" panose="020B0604020202020204" pitchFamily="34" charset="0"/>
                <a:ea typeface="Times New Roman"/>
                <a:cs typeface="Arial" panose="020B0604020202020204" pitchFamily="34" charset="0"/>
              </a:rPr>
              <a:t>Export – Importo 65,9 MLD</a:t>
            </a:r>
          </a:p>
          <a:p>
            <a:r>
              <a:rPr lang="it-IT" sz="1200" dirty="0">
                <a:solidFill>
                  <a:srgbClr val="002060"/>
                </a:solidFill>
                <a:latin typeface="Arial" panose="020B0604020202020204" pitchFamily="34" charset="0"/>
                <a:ea typeface="Times New Roman"/>
                <a:cs typeface="Arial" panose="020B0604020202020204" pitchFamily="34" charset="0"/>
              </a:rPr>
              <a:t>Distribuzione % e Valori assoluti in </a:t>
            </a:r>
            <a:r>
              <a:rPr lang="it-IT" sz="1200" dirty="0" err="1">
                <a:solidFill>
                  <a:srgbClr val="002060"/>
                </a:solidFill>
                <a:latin typeface="Arial" panose="020B0604020202020204" pitchFamily="34" charset="0"/>
                <a:ea typeface="Times New Roman"/>
                <a:cs typeface="Arial" panose="020B0604020202020204" pitchFamily="34" charset="0"/>
              </a:rPr>
              <a:t>mld</a:t>
            </a:r>
            <a:r>
              <a:rPr lang="it-IT" sz="1200" dirty="0">
                <a:solidFill>
                  <a:srgbClr val="002060"/>
                </a:solidFill>
                <a:latin typeface="Arial" panose="020B0604020202020204" pitchFamily="34" charset="0"/>
                <a:ea typeface="Times New Roman"/>
                <a:cs typeface="Arial" panose="020B0604020202020204" pitchFamily="34" charset="0"/>
              </a:rPr>
              <a:t> euro</a:t>
            </a:r>
          </a:p>
        </p:txBody>
      </p:sp>
      <p:sp>
        <p:nvSpPr>
          <p:cNvPr id="37" name="CasellaDiTesto 36">
            <a:extLst>
              <a:ext uri="{FF2B5EF4-FFF2-40B4-BE49-F238E27FC236}">
                <a16:creationId xmlns="" xmlns:a16="http://schemas.microsoft.com/office/drawing/2014/main" id="{91B79E15-CA24-9424-9F46-B510D13C84C4}"/>
              </a:ext>
            </a:extLst>
          </p:cNvPr>
          <p:cNvSpPr txBox="1"/>
          <p:nvPr/>
        </p:nvSpPr>
        <p:spPr>
          <a:xfrm>
            <a:off x="8037496" y="1723861"/>
            <a:ext cx="532794" cy="507830"/>
          </a:xfrm>
          <a:prstGeom prst="rect">
            <a:avLst/>
          </a:prstGeom>
          <a:noFill/>
        </p:spPr>
        <p:txBody>
          <a:bodyPr wrap="square" lIns="68579" tIns="34289" rIns="68579" bIns="34289" rtlCol="0">
            <a:spAutoFit/>
          </a:bodyPr>
          <a:lstStyle/>
          <a:p>
            <a:pPr algn="ctr"/>
            <a:r>
              <a:rPr lang="it-IT" dirty="0">
                <a:solidFill>
                  <a:schemeClr val="bg1"/>
                </a:solidFill>
              </a:rPr>
              <a:t>61,8</a:t>
            </a:r>
          </a:p>
          <a:p>
            <a:pPr algn="ctr"/>
            <a:r>
              <a:rPr lang="it-IT" dirty="0">
                <a:solidFill>
                  <a:schemeClr val="bg1"/>
                </a:solidFill>
              </a:rPr>
              <a:t>36%</a:t>
            </a:r>
          </a:p>
        </p:txBody>
      </p:sp>
      <p:grpSp>
        <p:nvGrpSpPr>
          <p:cNvPr id="47" name="Gruppo 46"/>
          <p:cNvGrpSpPr/>
          <p:nvPr/>
        </p:nvGrpSpPr>
        <p:grpSpPr>
          <a:xfrm>
            <a:off x="3161485" y="1912668"/>
            <a:ext cx="2550674" cy="1433480"/>
            <a:chOff x="4300727" y="2439713"/>
            <a:chExt cx="3918713" cy="1978575"/>
          </a:xfrm>
        </p:grpSpPr>
        <p:sp>
          <p:nvSpPr>
            <p:cNvPr id="40" name="Freccia a destra 39">
              <a:extLst>
                <a:ext uri="{FF2B5EF4-FFF2-40B4-BE49-F238E27FC236}">
                  <a16:creationId xmlns="" xmlns:a16="http://schemas.microsoft.com/office/drawing/2014/main" id="{2B5166E1-8A80-AEBA-CB9F-C698F057DE4F}"/>
                </a:ext>
              </a:extLst>
            </p:cNvPr>
            <p:cNvSpPr/>
            <p:nvPr/>
          </p:nvSpPr>
          <p:spPr>
            <a:xfrm>
              <a:off x="4300727" y="2439713"/>
              <a:ext cx="3888049" cy="19785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1" name="CasellaDiTesto 40">
              <a:extLst>
                <a:ext uri="{FF2B5EF4-FFF2-40B4-BE49-F238E27FC236}">
                  <a16:creationId xmlns="" xmlns:a16="http://schemas.microsoft.com/office/drawing/2014/main" id="{16B4A57C-B50B-073A-EF0F-BCA130316621}"/>
                </a:ext>
              </a:extLst>
            </p:cNvPr>
            <p:cNvSpPr txBox="1"/>
            <p:nvPr/>
          </p:nvSpPr>
          <p:spPr>
            <a:xfrm>
              <a:off x="4300729" y="2951052"/>
              <a:ext cx="1928242" cy="573495"/>
            </a:xfrm>
            <a:prstGeom prst="rect">
              <a:avLst/>
            </a:prstGeom>
            <a:noFill/>
          </p:spPr>
          <p:txBody>
            <a:bodyPr wrap="square" rtlCol="0">
              <a:spAutoFit/>
            </a:bodyPr>
            <a:lstStyle/>
            <a:p>
              <a:pPr algn="ctr"/>
              <a:endParaRPr lang="it-IT" sz="2100" dirty="0">
                <a:solidFill>
                  <a:schemeClr val="bg1">
                    <a:lumMod val="95000"/>
                  </a:schemeClr>
                </a:solidFill>
              </a:endParaRPr>
            </a:p>
          </p:txBody>
        </p:sp>
        <p:sp>
          <p:nvSpPr>
            <p:cNvPr id="44" name="CasellaDiTesto 43">
              <a:extLst>
                <a:ext uri="{FF2B5EF4-FFF2-40B4-BE49-F238E27FC236}">
                  <a16:creationId xmlns="" xmlns:a16="http://schemas.microsoft.com/office/drawing/2014/main" id="{10893D63-B712-68EB-2277-0998F116926D}"/>
                </a:ext>
              </a:extLst>
            </p:cNvPr>
            <p:cNvSpPr txBox="1"/>
            <p:nvPr/>
          </p:nvSpPr>
          <p:spPr>
            <a:xfrm>
              <a:off x="6045200" y="2991832"/>
              <a:ext cx="2174240" cy="509774"/>
            </a:xfrm>
            <a:prstGeom prst="rect">
              <a:avLst/>
            </a:prstGeom>
            <a:noFill/>
          </p:spPr>
          <p:txBody>
            <a:bodyPr wrap="square" rtlCol="0">
              <a:spAutoFit/>
            </a:bodyPr>
            <a:lstStyle/>
            <a:p>
              <a:r>
                <a:rPr lang="it-IT" sz="1800" dirty="0">
                  <a:solidFill>
                    <a:schemeClr val="bg1">
                      <a:lumMod val="95000"/>
                    </a:schemeClr>
                  </a:solidFill>
                </a:rPr>
                <a:t> </a:t>
              </a:r>
              <a:endParaRPr lang="it-IT" sz="2400" b="1" dirty="0">
                <a:solidFill>
                  <a:srgbClr val="FFFF00"/>
                </a:solidFill>
              </a:endParaRPr>
            </a:p>
          </p:txBody>
        </p:sp>
      </p:grpSp>
      <p:graphicFrame>
        <p:nvGraphicFramePr>
          <p:cNvPr id="4" name="Grafico 3">
            <a:extLst>
              <a:ext uri="{FF2B5EF4-FFF2-40B4-BE49-F238E27FC236}">
                <a16:creationId xmlns="" xmlns:a16="http://schemas.microsoft.com/office/drawing/2014/main" id="{5089416D-0B59-941D-3806-98B6EA25142C}"/>
              </a:ext>
            </a:extLst>
          </p:cNvPr>
          <p:cNvGraphicFramePr/>
          <p:nvPr>
            <p:extLst>
              <p:ext uri="{D42A27DB-BD31-4B8C-83A1-F6EECF244321}">
                <p14:modId xmlns:p14="http://schemas.microsoft.com/office/powerpoint/2010/main" val="31812962"/>
              </p:ext>
            </p:extLst>
          </p:nvPr>
        </p:nvGraphicFramePr>
        <p:xfrm>
          <a:off x="132007" y="1358776"/>
          <a:ext cx="3134412" cy="2624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a:extLst>
              <a:ext uri="{FF2B5EF4-FFF2-40B4-BE49-F238E27FC236}">
                <a16:creationId xmlns="" xmlns:a16="http://schemas.microsoft.com/office/drawing/2014/main" id="{61EB2234-EB6D-AB40-CED9-6ECA9B368B2E}"/>
              </a:ext>
            </a:extLst>
          </p:cNvPr>
          <p:cNvGraphicFramePr/>
          <p:nvPr>
            <p:extLst>
              <p:ext uri="{D42A27DB-BD31-4B8C-83A1-F6EECF244321}">
                <p14:modId xmlns:p14="http://schemas.microsoft.com/office/powerpoint/2010/main" val="4016510661"/>
              </p:ext>
            </p:extLst>
          </p:nvPr>
        </p:nvGraphicFramePr>
        <p:xfrm>
          <a:off x="6012221" y="1027016"/>
          <a:ext cx="3134412" cy="2964630"/>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a:extLst>
              <a:ext uri="{FF2B5EF4-FFF2-40B4-BE49-F238E27FC236}">
                <a16:creationId xmlns="" xmlns:a16="http://schemas.microsoft.com/office/drawing/2014/main" id="{04C77EF9-3495-7429-D65B-8A8B252C9608}"/>
              </a:ext>
            </a:extLst>
          </p:cNvPr>
          <p:cNvSpPr txBox="1"/>
          <p:nvPr/>
        </p:nvSpPr>
        <p:spPr>
          <a:xfrm>
            <a:off x="462222" y="877954"/>
            <a:ext cx="2530357" cy="346249"/>
          </a:xfrm>
          <a:prstGeom prst="rect">
            <a:avLst/>
          </a:prstGeom>
          <a:noFill/>
        </p:spPr>
        <p:txBody>
          <a:bodyPr wrap="none" lIns="68579" tIns="34289" rIns="68579" bIns="34289" rtlCol="0">
            <a:spAutoFit/>
          </a:bodyPr>
          <a:lstStyle/>
          <a:p>
            <a:pPr algn="ctr"/>
            <a:r>
              <a:rPr lang="it-IT" sz="1800" b="1" dirty="0">
                <a:solidFill>
                  <a:srgbClr val="002060"/>
                </a:solidFill>
              </a:rPr>
              <a:t>2008 export 28%mercato</a:t>
            </a:r>
          </a:p>
        </p:txBody>
      </p:sp>
      <p:sp>
        <p:nvSpPr>
          <p:cNvPr id="3" name="CasellaDiTesto 2">
            <a:extLst>
              <a:ext uri="{FF2B5EF4-FFF2-40B4-BE49-F238E27FC236}">
                <a16:creationId xmlns="" xmlns:a16="http://schemas.microsoft.com/office/drawing/2014/main" id="{0CD82B75-E115-4FDE-6F79-1432F0F48C03}"/>
              </a:ext>
            </a:extLst>
          </p:cNvPr>
          <p:cNvSpPr txBox="1"/>
          <p:nvPr/>
        </p:nvSpPr>
        <p:spPr>
          <a:xfrm>
            <a:off x="6314252" y="877954"/>
            <a:ext cx="2530357" cy="346249"/>
          </a:xfrm>
          <a:prstGeom prst="rect">
            <a:avLst/>
          </a:prstGeom>
          <a:noFill/>
        </p:spPr>
        <p:txBody>
          <a:bodyPr wrap="none" lIns="68579" tIns="34289" rIns="68579" bIns="34289" rtlCol="0">
            <a:spAutoFit/>
          </a:bodyPr>
          <a:lstStyle/>
          <a:p>
            <a:pPr algn="ctr"/>
            <a:r>
              <a:rPr lang="it-IT" sz="1800" b="1" dirty="0">
                <a:solidFill>
                  <a:srgbClr val="002060"/>
                </a:solidFill>
              </a:rPr>
              <a:t>2023 export 32%mercato</a:t>
            </a:r>
          </a:p>
        </p:txBody>
      </p:sp>
      <p:sp>
        <p:nvSpPr>
          <p:cNvPr id="9" name="Rettangolo 8"/>
          <p:cNvSpPr/>
          <p:nvPr/>
        </p:nvSpPr>
        <p:spPr>
          <a:xfrm>
            <a:off x="3456191" y="1237865"/>
            <a:ext cx="1430921" cy="761747"/>
          </a:xfrm>
          <a:prstGeom prst="rect">
            <a:avLst/>
          </a:prstGeom>
        </p:spPr>
        <p:txBody>
          <a:bodyPr wrap="none" lIns="68579" tIns="34289" rIns="68579" bIns="34289">
            <a:spAutoFit/>
          </a:bodyPr>
          <a:lstStyle/>
          <a:p>
            <a:pPr algn="ctr"/>
            <a:r>
              <a:rPr lang="it-IT" sz="4500" b="1" dirty="0">
                <a:solidFill>
                  <a:srgbClr val="002060"/>
                </a:solidFill>
              </a:rPr>
              <a:t>+34%</a:t>
            </a:r>
          </a:p>
        </p:txBody>
      </p:sp>
      <p:sp>
        <p:nvSpPr>
          <p:cNvPr id="10" name="Rettangolo 9"/>
          <p:cNvSpPr/>
          <p:nvPr/>
        </p:nvSpPr>
        <p:spPr>
          <a:xfrm>
            <a:off x="3271645" y="2472671"/>
            <a:ext cx="1800013" cy="346249"/>
          </a:xfrm>
          <a:prstGeom prst="rect">
            <a:avLst/>
          </a:prstGeom>
        </p:spPr>
        <p:txBody>
          <a:bodyPr wrap="none" lIns="68579" tIns="34289" rIns="68579" bIns="34289">
            <a:spAutoFit/>
          </a:bodyPr>
          <a:lstStyle/>
          <a:p>
            <a:pPr algn="ctr"/>
            <a:r>
              <a:rPr lang="it-IT" sz="1800" b="1" dirty="0">
                <a:solidFill>
                  <a:schemeClr val="bg1"/>
                </a:solidFill>
              </a:rPr>
              <a:t>(65,9-49,38)/49,3</a:t>
            </a:r>
          </a:p>
        </p:txBody>
      </p:sp>
    </p:spTree>
    <p:extLst>
      <p:ext uri="{BB962C8B-B14F-4D97-AF65-F5344CB8AC3E}">
        <p14:creationId xmlns:p14="http://schemas.microsoft.com/office/powerpoint/2010/main" val="188993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 xmlns:a16="http://schemas.microsoft.com/office/drawing/2014/main" id="{EDDDFCF7-2865-2F7B-2F0A-DD6C86ACF57F}"/>
              </a:ext>
            </a:extLst>
          </p:cNvPr>
          <p:cNvSpPr txBox="1"/>
          <p:nvPr/>
        </p:nvSpPr>
        <p:spPr>
          <a:xfrm>
            <a:off x="143508" y="134902"/>
            <a:ext cx="5958713" cy="2446823"/>
          </a:xfrm>
          <a:prstGeom prst="rect">
            <a:avLst/>
          </a:prstGeom>
          <a:noFill/>
        </p:spPr>
        <p:txBody>
          <a:bodyPr wrap="square" lIns="68579" tIns="34289" rIns="68579" bIns="34289" rtlCol="0">
            <a:spAutoFit/>
          </a:bodyPr>
          <a:lstStyle/>
          <a:p>
            <a:r>
              <a:rPr lang="it-IT" sz="1500" b="1" dirty="0">
                <a:solidFill>
                  <a:srgbClr val="002060"/>
                </a:solidFill>
                <a:latin typeface="Arial" pitchFamily="34" charset="0"/>
                <a:cs typeface="Arial" pitchFamily="34" charset="0"/>
              </a:rPr>
              <a:t>Federcostruzioni</a:t>
            </a:r>
            <a:r>
              <a:rPr lang="it-IT" sz="1500" dirty="0">
                <a:solidFill>
                  <a:srgbClr val="002060"/>
                </a:solidFill>
                <a:latin typeface="Arial" pitchFamily="34" charset="0"/>
                <a:cs typeface="Arial" pitchFamily="34" charset="0"/>
              </a:rPr>
              <a:t> è la Federazione di </a:t>
            </a:r>
            <a:r>
              <a:rPr lang="it-IT" sz="1500" b="1" dirty="0">
                <a:solidFill>
                  <a:srgbClr val="002060"/>
                </a:solidFill>
                <a:latin typeface="Arial" pitchFamily="34" charset="0"/>
                <a:cs typeface="Arial" pitchFamily="34" charset="0"/>
              </a:rPr>
              <a:t>Confindustria </a:t>
            </a:r>
            <a:r>
              <a:rPr lang="it-IT" sz="1500" dirty="0">
                <a:solidFill>
                  <a:srgbClr val="002060"/>
                </a:solidFill>
                <a:latin typeface="Arial" pitchFamily="34" charset="0"/>
                <a:cs typeface="Arial" pitchFamily="34" charset="0"/>
              </a:rPr>
              <a:t>che riunisce le </a:t>
            </a:r>
          </a:p>
          <a:p>
            <a:r>
              <a:rPr lang="it-IT" sz="1500" dirty="0">
                <a:solidFill>
                  <a:srgbClr val="002060"/>
                </a:solidFill>
                <a:latin typeface="Arial" pitchFamily="34" charset="0"/>
                <a:cs typeface="Arial" pitchFamily="34" charset="0"/>
              </a:rPr>
              <a:t>categorie produttive della filiera delle costruzioni.</a:t>
            </a:r>
          </a:p>
          <a:p>
            <a:r>
              <a:rPr lang="it-IT" sz="1500" b="1" dirty="0">
                <a:solidFill>
                  <a:srgbClr val="002060"/>
                </a:solidFill>
                <a:latin typeface="Arial" pitchFamily="34" charset="0"/>
                <a:cs typeface="Arial" pitchFamily="34" charset="0"/>
              </a:rPr>
              <a:t>Federcostruzioni</a:t>
            </a:r>
            <a:r>
              <a:rPr lang="it-IT" sz="1500" dirty="0">
                <a:solidFill>
                  <a:srgbClr val="002060"/>
                </a:solidFill>
                <a:latin typeface="Arial" pitchFamily="34" charset="0"/>
                <a:cs typeface="Arial" pitchFamily="34" charset="0"/>
              </a:rPr>
              <a:t> porta avanti a livello politico, economico e istituzionale gli interessi comuni del settore delle costruzioni. </a:t>
            </a:r>
          </a:p>
          <a:p>
            <a:endParaRPr lang="it-IT" sz="800" b="1" dirty="0">
              <a:solidFill>
                <a:srgbClr val="002060"/>
              </a:solidFill>
              <a:latin typeface="Arial" pitchFamily="34" charset="0"/>
              <a:cs typeface="Arial" pitchFamily="34" charset="0"/>
            </a:endParaRPr>
          </a:p>
          <a:p>
            <a:r>
              <a:rPr lang="it-IT" sz="1500" b="1" dirty="0">
                <a:solidFill>
                  <a:srgbClr val="002060"/>
                </a:solidFill>
                <a:latin typeface="Arial" pitchFamily="34" charset="0"/>
                <a:cs typeface="Arial" pitchFamily="34" charset="0"/>
              </a:rPr>
              <a:t>Federcostruzioni</a:t>
            </a:r>
            <a:r>
              <a:rPr lang="it-IT" sz="1500" dirty="0">
                <a:solidFill>
                  <a:srgbClr val="002060"/>
                </a:solidFill>
                <a:latin typeface="Arial" pitchFamily="34" charset="0"/>
                <a:cs typeface="Arial" pitchFamily="34" charset="0"/>
              </a:rPr>
              <a:t> si articola in 5 filiere produttive</a:t>
            </a:r>
            <a:r>
              <a:rPr lang="it-IT" dirty="0">
                <a:solidFill>
                  <a:srgbClr val="002060"/>
                </a:solidFill>
                <a:latin typeface="Arial" pitchFamily="34" charset="0"/>
                <a:cs typeface="Arial" pitchFamily="34" charset="0"/>
              </a:rPr>
              <a:t>:</a:t>
            </a:r>
            <a:endParaRPr lang="it-IT" sz="1100" dirty="0">
              <a:solidFill>
                <a:srgbClr val="002060"/>
              </a:solidFill>
              <a:latin typeface="Arial" pitchFamily="34" charset="0"/>
              <a:cs typeface="Arial" pitchFamily="34" charset="0"/>
            </a:endParaRPr>
          </a:p>
          <a:p>
            <a:pPr marL="342884" indent="-342884">
              <a:buFont typeface="Wingdings" pitchFamily="2" charset="2"/>
              <a:buChar char="§"/>
            </a:pPr>
            <a:r>
              <a:rPr lang="it-IT" dirty="0">
                <a:solidFill>
                  <a:srgbClr val="002060"/>
                </a:solidFill>
                <a:latin typeface="Arial" pitchFamily="34" charset="0"/>
                <a:cs typeface="Arial" pitchFamily="34" charset="0"/>
              </a:rPr>
              <a:t>Costruzioni edili e infrastrutturali</a:t>
            </a:r>
          </a:p>
          <a:p>
            <a:pPr marL="342884" indent="-342884">
              <a:buFont typeface="Wingdings" pitchFamily="2" charset="2"/>
              <a:buChar char="§"/>
            </a:pPr>
            <a:r>
              <a:rPr lang="it-IT" dirty="0">
                <a:solidFill>
                  <a:srgbClr val="002060"/>
                </a:solidFill>
                <a:latin typeface="Arial" pitchFamily="34" charset="0"/>
                <a:cs typeface="Arial" pitchFamily="34" charset="0"/>
              </a:rPr>
              <a:t>Tecnologie, impianti e macchinari afferenti alle costruzioni civili</a:t>
            </a:r>
          </a:p>
          <a:p>
            <a:pPr marL="342884" indent="-342884">
              <a:buFont typeface="Wingdings" pitchFamily="2" charset="2"/>
              <a:buChar char="§"/>
            </a:pPr>
            <a:r>
              <a:rPr lang="it-IT" dirty="0">
                <a:solidFill>
                  <a:srgbClr val="002060"/>
                </a:solidFill>
                <a:latin typeface="Arial" pitchFamily="34" charset="0"/>
                <a:cs typeface="Arial" pitchFamily="34" charset="0"/>
              </a:rPr>
              <a:t>Materiali per le costruzioni</a:t>
            </a:r>
          </a:p>
          <a:p>
            <a:pPr marL="342884" indent="-342884">
              <a:buFont typeface="Wingdings" pitchFamily="2" charset="2"/>
              <a:buChar char="§"/>
            </a:pPr>
            <a:r>
              <a:rPr lang="it-IT" dirty="0">
                <a:solidFill>
                  <a:srgbClr val="002060"/>
                </a:solidFill>
                <a:latin typeface="Arial" pitchFamily="34" charset="0"/>
                <a:cs typeface="Arial" pitchFamily="34" charset="0"/>
              </a:rPr>
              <a:t>Progettazione</a:t>
            </a:r>
          </a:p>
          <a:p>
            <a:pPr marL="342884" indent="-342884">
              <a:buFont typeface="Wingdings" pitchFamily="2" charset="2"/>
              <a:buChar char="§"/>
            </a:pPr>
            <a:r>
              <a:rPr lang="it-IT" dirty="0">
                <a:solidFill>
                  <a:srgbClr val="002060"/>
                </a:solidFill>
                <a:latin typeface="Arial" pitchFamily="34" charset="0"/>
                <a:cs typeface="Arial" pitchFamily="34" charset="0"/>
              </a:rPr>
              <a:t>Servizi innovativi e tecnologici</a:t>
            </a:r>
          </a:p>
        </p:txBody>
      </p:sp>
      <p:pic>
        <p:nvPicPr>
          <p:cNvPr id="25" name="Picture 2" descr="C:\Users\Admin\Downloads\Federcostruzioni_15_whi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55" t="3823" r="3044" b="6600"/>
          <a:stretch/>
        </p:blipFill>
        <p:spPr bwMode="auto">
          <a:xfrm>
            <a:off x="5857293" y="498525"/>
            <a:ext cx="2659982" cy="168904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Immagine che contiene testo, schermata, Carattere">
            <a:extLst>
              <a:ext uri="{FF2B5EF4-FFF2-40B4-BE49-F238E27FC236}">
                <a16:creationId xmlns="" xmlns:a16="http://schemas.microsoft.com/office/drawing/2014/main" id="{F3161A5E-DE47-5439-22A8-8FD0292A4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6596" b="4813"/>
          <a:stretch/>
        </p:blipFill>
        <p:spPr>
          <a:xfrm>
            <a:off x="0" y="2593573"/>
            <a:ext cx="9144000" cy="1984444"/>
          </a:xfrm>
          <a:prstGeom prst="rect">
            <a:avLst/>
          </a:prstGeom>
        </p:spPr>
      </p:pic>
    </p:spTree>
    <p:extLst>
      <p:ext uri="{BB962C8B-B14F-4D97-AF65-F5344CB8AC3E}">
        <p14:creationId xmlns:p14="http://schemas.microsoft.com/office/powerpoint/2010/main" val="1336796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96" y="69339"/>
            <a:ext cx="8953646" cy="623248"/>
          </a:xfrm>
          <a:prstGeom prst="rect">
            <a:avLst/>
          </a:prstGeom>
        </p:spPr>
        <p:txBody>
          <a:bodyPr wrap="square" lIns="68579" tIns="34289" rIns="68579" bIns="34289">
            <a:spAutoFit/>
          </a:bodyPr>
          <a:lstStyle/>
          <a:p>
            <a:r>
              <a:rPr lang="it-IT" sz="2400" b="1" dirty="0">
                <a:solidFill>
                  <a:srgbClr val="002060"/>
                </a:solidFill>
                <a:latin typeface="Arial" panose="020B0604020202020204" pitchFamily="34" charset="0"/>
                <a:cs typeface="Arial" panose="020B0604020202020204" pitchFamily="34" charset="0"/>
              </a:rPr>
              <a:t>Settori della filiera delle costruzioni - Produzione totale 2023 </a:t>
            </a:r>
            <a:r>
              <a:rPr lang="it-IT" sz="1200" dirty="0">
                <a:solidFill>
                  <a:srgbClr val="002060"/>
                </a:solidFill>
                <a:latin typeface="Arial" panose="020B0604020202020204" pitchFamily="34" charset="0"/>
                <a:cs typeface="Arial" panose="020B0604020202020204" pitchFamily="34" charset="0"/>
              </a:rPr>
              <a:t>Valori assoluti in mld e peso %</a:t>
            </a:r>
            <a:endParaRPr lang="it-IT" sz="1100" dirty="0">
              <a:solidFill>
                <a:srgbClr val="002060"/>
              </a:solidFill>
              <a:latin typeface="Arial" panose="020B0604020202020204" pitchFamily="34" charset="0"/>
              <a:cs typeface="Arial" panose="020B0604020202020204" pitchFamily="34" charset="0"/>
            </a:endParaRPr>
          </a:p>
        </p:txBody>
      </p:sp>
      <p:sp>
        <p:nvSpPr>
          <p:cNvPr id="6" name="CasellaDiTesto 5"/>
          <p:cNvSpPr txBox="1"/>
          <p:nvPr/>
        </p:nvSpPr>
        <p:spPr>
          <a:xfrm>
            <a:off x="1633342" y="3758418"/>
            <a:ext cx="4330952" cy="1315745"/>
          </a:xfrm>
          <a:prstGeom prst="rect">
            <a:avLst/>
          </a:prstGeom>
          <a:noFill/>
        </p:spPr>
        <p:txBody>
          <a:bodyPr wrap="square" lIns="68579" tIns="34289" rIns="68579" bIns="34289" rtlCol="0">
            <a:spAutoFit/>
          </a:bodyPr>
          <a:lstStyle/>
          <a:p>
            <a:pPr algn="ctr"/>
            <a:r>
              <a:rPr lang="it-IT" sz="1500" b="1" dirty="0">
                <a:solidFill>
                  <a:srgbClr val="C00000"/>
                </a:solidFill>
              </a:rPr>
              <a:t>Filiera Tecnologie, Macchinari e Impianti</a:t>
            </a:r>
          </a:p>
          <a:p>
            <a:pPr algn="ctr"/>
            <a:r>
              <a:rPr lang="it-IT" sz="1500" dirty="0">
                <a:solidFill>
                  <a:srgbClr val="C00000"/>
                </a:solidFill>
              </a:rPr>
              <a:t>46,4 ; 7 % </a:t>
            </a:r>
          </a:p>
          <a:p>
            <a:pPr algn="ctr"/>
            <a:r>
              <a:rPr lang="it-IT" sz="1500" dirty="0">
                <a:solidFill>
                  <a:srgbClr val="C00000"/>
                </a:solidFill>
              </a:rPr>
              <a:t>157.000 occupati</a:t>
            </a:r>
          </a:p>
          <a:p>
            <a:pPr algn="ctr"/>
            <a:r>
              <a:rPr lang="it-IT" sz="1500" dirty="0">
                <a:solidFill>
                  <a:srgbClr val="C00000"/>
                </a:solidFill>
              </a:rPr>
              <a:t>Var. 2023/2022</a:t>
            </a:r>
            <a:r>
              <a:rPr lang="it-IT" sz="1500" dirty="0">
                <a:solidFill>
                  <a:srgbClr val="002060"/>
                </a:solidFill>
              </a:rPr>
              <a:t> </a:t>
            </a:r>
            <a:r>
              <a:rPr lang="it-IT" sz="1500" b="1" dirty="0">
                <a:solidFill>
                  <a:srgbClr val="FF0000"/>
                </a:solidFill>
              </a:rPr>
              <a:t>-0,10 %</a:t>
            </a:r>
            <a:endParaRPr lang="it-IT" sz="1800" dirty="0">
              <a:solidFill>
                <a:srgbClr val="002060"/>
              </a:solidFill>
            </a:endParaRPr>
          </a:p>
          <a:p>
            <a:pPr algn="ctr"/>
            <a:endParaRPr lang="it-IT" sz="1800" dirty="0">
              <a:solidFill>
                <a:srgbClr val="002060"/>
              </a:solidFill>
            </a:endParaRPr>
          </a:p>
        </p:txBody>
      </p:sp>
      <p:sp>
        <p:nvSpPr>
          <p:cNvPr id="7" name="CasellaDiTesto 6"/>
          <p:cNvSpPr txBox="1"/>
          <p:nvPr/>
        </p:nvSpPr>
        <p:spPr>
          <a:xfrm>
            <a:off x="6618592" y="1511716"/>
            <a:ext cx="1890181" cy="992579"/>
          </a:xfrm>
          <a:prstGeom prst="rect">
            <a:avLst/>
          </a:prstGeom>
          <a:noFill/>
        </p:spPr>
        <p:txBody>
          <a:bodyPr wrap="none" lIns="68579" tIns="34289" rIns="68579" bIns="34289" rtlCol="0">
            <a:spAutoFit/>
          </a:bodyPr>
          <a:lstStyle/>
          <a:p>
            <a:pPr algn="ctr"/>
            <a:r>
              <a:rPr lang="it-IT" sz="1500" b="1" dirty="0">
                <a:solidFill>
                  <a:schemeClr val="accent5">
                    <a:lumMod val="50000"/>
                  </a:schemeClr>
                </a:solidFill>
              </a:rPr>
              <a:t>Costruzioni</a:t>
            </a:r>
          </a:p>
          <a:p>
            <a:pPr algn="ctr"/>
            <a:r>
              <a:rPr lang="it-IT" sz="1500" dirty="0">
                <a:solidFill>
                  <a:schemeClr val="accent5">
                    <a:lumMod val="50000"/>
                  </a:schemeClr>
                </a:solidFill>
              </a:rPr>
              <a:t>316,00 ; 51%</a:t>
            </a:r>
          </a:p>
          <a:p>
            <a:pPr algn="ctr"/>
            <a:r>
              <a:rPr lang="it-IT" sz="1500" dirty="0">
                <a:solidFill>
                  <a:schemeClr val="accent5">
                    <a:lumMod val="50000"/>
                  </a:schemeClr>
                </a:solidFill>
              </a:rPr>
              <a:t>1.531.000 occupati</a:t>
            </a:r>
          </a:p>
          <a:p>
            <a:pPr algn="ctr"/>
            <a:r>
              <a:rPr lang="it-IT" sz="1500" dirty="0">
                <a:solidFill>
                  <a:schemeClr val="accent5">
                    <a:lumMod val="50000"/>
                  </a:schemeClr>
                </a:solidFill>
              </a:rPr>
              <a:t>Var. 2023/2022 </a:t>
            </a:r>
            <a:r>
              <a:rPr lang="it-IT" sz="1500" b="1" dirty="0">
                <a:solidFill>
                  <a:srgbClr val="00A652"/>
                </a:solidFill>
              </a:rPr>
              <a:t>+9,7 %</a:t>
            </a:r>
          </a:p>
        </p:txBody>
      </p:sp>
      <p:sp>
        <p:nvSpPr>
          <p:cNvPr id="5" name="CasellaDiTesto 4"/>
          <p:cNvSpPr txBox="1"/>
          <p:nvPr/>
        </p:nvSpPr>
        <p:spPr>
          <a:xfrm>
            <a:off x="956386" y="2301688"/>
            <a:ext cx="1945485" cy="1223412"/>
          </a:xfrm>
          <a:prstGeom prst="rect">
            <a:avLst/>
          </a:prstGeom>
          <a:noFill/>
        </p:spPr>
        <p:txBody>
          <a:bodyPr wrap="none" lIns="68579" tIns="34289" rIns="68579" bIns="34289" rtlCol="0">
            <a:spAutoFit/>
          </a:bodyPr>
          <a:lstStyle/>
          <a:p>
            <a:pPr algn="ctr"/>
            <a:r>
              <a:rPr lang="it-IT" sz="1500" b="1" dirty="0">
                <a:solidFill>
                  <a:schemeClr val="tx1">
                    <a:lumMod val="95000"/>
                    <a:lumOff val="5000"/>
                  </a:schemeClr>
                </a:solidFill>
              </a:rPr>
              <a:t>Filiera materiali </a:t>
            </a:r>
          </a:p>
          <a:p>
            <a:pPr algn="ctr"/>
            <a:r>
              <a:rPr lang="it-IT" sz="1500" dirty="0">
                <a:solidFill>
                  <a:schemeClr val="tx1">
                    <a:lumMod val="95000"/>
                    <a:lumOff val="5000"/>
                  </a:schemeClr>
                </a:solidFill>
              </a:rPr>
              <a:t>114,7 ; 18%</a:t>
            </a:r>
          </a:p>
          <a:p>
            <a:pPr algn="ctr"/>
            <a:r>
              <a:rPr lang="it-IT" sz="1500" dirty="0">
                <a:solidFill>
                  <a:schemeClr val="tx1">
                    <a:lumMod val="95000"/>
                    <a:lumOff val="5000"/>
                  </a:schemeClr>
                </a:solidFill>
              </a:rPr>
              <a:t>498.000 occupati</a:t>
            </a:r>
          </a:p>
          <a:p>
            <a:pPr algn="ctr"/>
            <a:r>
              <a:rPr lang="it-IT" sz="1500" dirty="0">
                <a:solidFill>
                  <a:schemeClr val="tx1">
                    <a:lumMod val="95000"/>
                    <a:lumOff val="5000"/>
                  </a:schemeClr>
                </a:solidFill>
              </a:rPr>
              <a:t>Var. 2023/2022 </a:t>
            </a:r>
            <a:r>
              <a:rPr lang="it-IT" sz="1500" b="1" dirty="0">
                <a:solidFill>
                  <a:srgbClr val="FF0000"/>
                </a:solidFill>
              </a:rPr>
              <a:t>-6,70 %</a:t>
            </a:r>
          </a:p>
          <a:p>
            <a:pPr algn="ctr"/>
            <a:endParaRPr lang="it-IT" sz="1500" dirty="0">
              <a:solidFill>
                <a:srgbClr val="002060"/>
              </a:solidFill>
            </a:endParaRPr>
          </a:p>
        </p:txBody>
      </p:sp>
      <p:pic>
        <p:nvPicPr>
          <p:cNvPr id="10" name="Immagine 9">
            <a:extLst>
              <a:ext uri="{FF2B5EF4-FFF2-40B4-BE49-F238E27FC236}">
                <a16:creationId xmlns="" xmlns:a16="http://schemas.microsoft.com/office/drawing/2014/main" id="{CFE3DDEE-3665-0A56-BBE7-AD88837C704F}"/>
              </a:ext>
            </a:extLst>
          </p:cNvPr>
          <p:cNvPicPr>
            <a:picLocks noChangeAspect="1"/>
          </p:cNvPicPr>
          <p:nvPr/>
        </p:nvPicPr>
        <p:blipFill rotWithShape="1">
          <a:blip r:embed="rId3"/>
          <a:srcRect l="19463" r="20275"/>
          <a:stretch/>
        </p:blipFill>
        <p:spPr>
          <a:xfrm>
            <a:off x="3089338" y="561863"/>
            <a:ext cx="3341787" cy="3327278"/>
          </a:xfrm>
          <a:prstGeom prst="rect">
            <a:avLst/>
          </a:prstGeom>
        </p:spPr>
      </p:pic>
      <p:sp>
        <p:nvSpPr>
          <p:cNvPr id="4" name="CasellaDiTesto 3"/>
          <p:cNvSpPr txBox="1"/>
          <p:nvPr/>
        </p:nvSpPr>
        <p:spPr>
          <a:xfrm>
            <a:off x="253898" y="721604"/>
            <a:ext cx="3492166" cy="1223412"/>
          </a:xfrm>
          <a:prstGeom prst="rect">
            <a:avLst/>
          </a:prstGeom>
          <a:noFill/>
        </p:spPr>
        <p:txBody>
          <a:bodyPr wrap="square" lIns="68579" tIns="34289" rIns="68579" bIns="34289" rtlCol="0">
            <a:spAutoFit/>
          </a:bodyPr>
          <a:lstStyle/>
          <a:p>
            <a:pPr algn="ctr"/>
            <a:r>
              <a:rPr lang="it-IT" sz="1500" b="1" dirty="0">
                <a:solidFill>
                  <a:schemeClr val="accent4">
                    <a:lumMod val="75000"/>
                  </a:schemeClr>
                </a:solidFill>
              </a:rPr>
              <a:t>Filiera della Progettazione</a:t>
            </a:r>
          </a:p>
          <a:p>
            <a:pPr algn="ctr"/>
            <a:r>
              <a:rPr lang="it-IT" sz="1500" b="1" dirty="0">
                <a:solidFill>
                  <a:schemeClr val="accent4">
                    <a:lumMod val="75000"/>
                  </a:schemeClr>
                </a:solidFill>
              </a:rPr>
              <a:t>e servizi innovativi</a:t>
            </a:r>
          </a:p>
          <a:p>
            <a:pPr algn="ctr"/>
            <a:r>
              <a:rPr lang="it-IT" sz="1500" dirty="0">
                <a:solidFill>
                  <a:schemeClr val="accent4">
                    <a:lumMod val="75000"/>
                  </a:schemeClr>
                </a:solidFill>
              </a:rPr>
              <a:t>147,6 ; 24%</a:t>
            </a:r>
          </a:p>
          <a:p>
            <a:pPr algn="ctr"/>
            <a:r>
              <a:rPr lang="it-IT" sz="1500" dirty="0">
                <a:solidFill>
                  <a:schemeClr val="accent4">
                    <a:lumMod val="75000"/>
                  </a:schemeClr>
                </a:solidFill>
              </a:rPr>
              <a:t>914.000 occupati</a:t>
            </a:r>
          </a:p>
          <a:p>
            <a:pPr algn="ctr"/>
            <a:r>
              <a:rPr lang="it-IT" sz="1500" dirty="0">
                <a:solidFill>
                  <a:schemeClr val="accent4">
                    <a:lumMod val="75000"/>
                  </a:schemeClr>
                </a:solidFill>
              </a:rPr>
              <a:t>Var. 2023/2022</a:t>
            </a:r>
            <a:r>
              <a:rPr lang="it-IT" sz="1500" dirty="0">
                <a:solidFill>
                  <a:srgbClr val="002060"/>
                </a:solidFill>
              </a:rPr>
              <a:t> </a:t>
            </a:r>
            <a:r>
              <a:rPr lang="it-IT" sz="1500" b="1" dirty="0">
                <a:solidFill>
                  <a:srgbClr val="00A652"/>
                </a:solidFill>
              </a:rPr>
              <a:t>+16,4 %</a:t>
            </a:r>
          </a:p>
        </p:txBody>
      </p:sp>
      <p:sp>
        <p:nvSpPr>
          <p:cNvPr id="8" name="Freccia a destra 7">
            <a:extLst>
              <a:ext uri="{FF2B5EF4-FFF2-40B4-BE49-F238E27FC236}">
                <a16:creationId xmlns="" xmlns:a16="http://schemas.microsoft.com/office/drawing/2014/main" id="{7891478E-FD63-9287-9EF8-8DDEEADDC36F}"/>
              </a:ext>
            </a:extLst>
          </p:cNvPr>
          <p:cNvSpPr/>
          <p:nvPr/>
        </p:nvSpPr>
        <p:spPr>
          <a:xfrm>
            <a:off x="2180946" y="4426983"/>
            <a:ext cx="493674"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pic>
        <p:nvPicPr>
          <p:cNvPr id="9" name="Immagine 8">
            <a:extLst>
              <a:ext uri="{FF2B5EF4-FFF2-40B4-BE49-F238E27FC236}">
                <a16:creationId xmlns="" xmlns:a16="http://schemas.microsoft.com/office/drawing/2014/main" id="{021A78C5-BA33-566B-09CF-8A3E171BC343}"/>
              </a:ext>
            </a:extLst>
          </p:cNvPr>
          <p:cNvPicPr>
            <a:picLocks noChangeAspect="1"/>
          </p:cNvPicPr>
          <p:nvPr/>
        </p:nvPicPr>
        <p:blipFill>
          <a:blip r:embed="rId4"/>
          <a:stretch>
            <a:fillRect/>
          </a:stretch>
        </p:blipFill>
        <p:spPr>
          <a:xfrm>
            <a:off x="268327" y="2941170"/>
            <a:ext cx="507536" cy="388654"/>
          </a:xfrm>
          <a:prstGeom prst="rect">
            <a:avLst/>
          </a:prstGeom>
        </p:spPr>
      </p:pic>
    </p:spTree>
    <p:extLst>
      <p:ext uri="{BB962C8B-B14F-4D97-AF65-F5344CB8AC3E}">
        <p14:creationId xmlns:p14="http://schemas.microsoft.com/office/powerpoint/2010/main" val="348725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D67EE0C2-BBDB-3A94-ACF8-35D69C2CCE99}"/>
              </a:ext>
            </a:extLst>
          </p:cNvPr>
          <p:cNvSpPr txBox="1"/>
          <p:nvPr/>
        </p:nvSpPr>
        <p:spPr>
          <a:xfrm>
            <a:off x="0" y="120132"/>
            <a:ext cx="9144000" cy="438581"/>
          </a:xfrm>
          <a:prstGeom prst="rect">
            <a:avLst/>
          </a:prstGeom>
          <a:noFill/>
        </p:spPr>
        <p:txBody>
          <a:bodyPr wrap="square" lIns="68579" tIns="34289" rIns="68579" bIns="34289" rtlCol="0">
            <a:spAutoFit/>
          </a:bodyPr>
          <a:lstStyle/>
          <a:p>
            <a:r>
              <a:rPr lang="it-IT" sz="2400" b="1" dirty="0">
                <a:solidFill>
                  <a:srgbClr val="002060"/>
                </a:solidFill>
                <a:latin typeface="Arial" panose="020B0604020202020204" pitchFamily="34" charset="0"/>
                <a:ea typeface="Times New Roman"/>
                <a:cs typeface="Arial" panose="020B0604020202020204" pitchFamily="34" charset="0"/>
              </a:rPr>
              <a:t>Il contributo delle settore delle costruzioni all’economia</a:t>
            </a:r>
          </a:p>
        </p:txBody>
      </p:sp>
      <p:pic>
        <p:nvPicPr>
          <p:cNvPr id="12" name="Immagine 11">
            <a:extLst>
              <a:ext uri="{FF2B5EF4-FFF2-40B4-BE49-F238E27FC236}">
                <a16:creationId xmlns="" xmlns:a16="http://schemas.microsoft.com/office/drawing/2014/main" id="{9FE60E76-B802-C6D7-8040-298B20341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1" y="914400"/>
            <a:ext cx="1032198" cy="1028711"/>
          </a:xfrm>
          <a:prstGeom prst="rect">
            <a:avLst/>
          </a:prstGeom>
        </p:spPr>
      </p:pic>
      <p:sp>
        <p:nvSpPr>
          <p:cNvPr id="9" name="object 3">
            <a:extLst>
              <a:ext uri="{FF2B5EF4-FFF2-40B4-BE49-F238E27FC236}">
                <a16:creationId xmlns="" xmlns:a16="http://schemas.microsoft.com/office/drawing/2014/main" id="{0E7B5C3F-B030-48D0-F610-7416CE9E751C}"/>
              </a:ext>
            </a:extLst>
          </p:cNvPr>
          <p:cNvSpPr txBox="1"/>
          <p:nvPr/>
        </p:nvSpPr>
        <p:spPr>
          <a:xfrm>
            <a:off x="1532554" y="706794"/>
            <a:ext cx="7439997" cy="3712074"/>
          </a:xfrm>
          <a:prstGeom prst="rect">
            <a:avLst/>
          </a:prstGeom>
        </p:spPr>
        <p:txBody>
          <a:bodyPr vert="horz" wrap="square" lIns="0" tIns="9049" rIns="0" bIns="0" rtlCol="0">
            <a:spAutoFit/>
          </a:bodyPr>
          <a:lstStyle/>
          <a:p>
            <a:pPr marL="9525" marR="905328">
              <a:spcBef>
                <a:spcPts val="71"/>
              </a:spcBef>
            </a:pPr>
            <a:endParaRPr lang="it-IT" sz="2100" b="1" spc="-4" dirty="0">
              <a:solidFill>
                <a:srgbClr val="002060"/>
              </a:solidFill>
              <a:latin typeface="Calibri"/>
              <a:cs typeface="Calibri"/>
            </a:endParaRPr>
          </a:p>
          <a:p>
            <a:pPr marL="9525" marR="905328">
              <a:spcBef>
                <a:spcPts val="71"/>
              </a:spcBef>
            </a:pPr>
            <a:r>
              <a:rPr lang="it-IT" sz="2100" b="1" spc="-4" dirty="0">
                <a:solidFill>
                  <a:srgbClr val="002060"/>
                </a:solidFill>
                <a:latin typeface="Calibri"/>
                <a:cs typeface="Calibri"/>
              </a:rPr>
              <a:t>Le</a:t>
            </a:r>
            <a:r>
              <a:rPr lang="it-IT" sz="2100" b="1" dirty="0">
                <a:solidFill>
                  <a:srgbClr val="002060"/>
                </a:solidFill>
                <a:latin typeface="Calibri"/>
                <a:cs typeface="Calibri"/>
              </a:rPr>
              <a:t> </a:t>
            </a:r>
            <a:r>
              <a:rPr lang="it-IT" sz="2100" b="1" spc="-8" dirty="0">
                <a:solidFill>
                  <a:srgbClr val="002060"/>
                </a:solidFill>
                <a:latin typeface="Calibri"/>
                <a:cs typeface="Calibri"/>
              </a:rPr>
              <a:t>Costruzioni</a:t>
            </a:r>
            <a:r>
              <a:rPr lang="it-IT" sz="2100" b="1" spc="23" dirty="0">
                <a:solidFill>
                  <a:srgbClr val="002060"/>
                </a:solidFill>
                <a:latin typeface="Calibri"/>
                <a:cs typeface="Calibri"/>
              </a:rPr>
              <a:t> </a:t>
            </a:r>
            <a:r>
              <a:rPr lang="it-IT" sz="2100" b="1" spc="-4" dirty="0">
                <a:solidFill>
                  <a:srgbClr val="002060"/>
                </a:solidFill>
                <a:latin typeface="Calibri"/>
                <a:cs typeface="Calibri"/>
              </a:rPr>
              <a:t>sono</a:t>
            </a:r>
            <a:r>
              <a:rPr lang="it-IT" sz="2100" b="1" spc="11" dirty="0">
                <a:solidFill>
                  <a:srgbClr val="002060"/>
                </a:solidFill>
                <a:latin typeface="Calibri"/>
                <a:cs typeface="Calibri"/>
              </a:rPr>
              <a:t> </a:t>
            </a:r>
            <a:r>
              <a:rPr lang="it-IT" sz="2100" b="1" spc="-38" dirty="0">
                <a:solidFill>
                  <a:srgbClr val="002060"/>
                </a:solidFill>
                <a:latin typeface="Calibri"/>
                <a:cs typeface="Calibri"/>
              </a:rPr>
              <a:t>legate</a:t>
            </a:r>
            <a:r>
              <a:rPr lang="it-IT" sz="2100" b="1" spc="-4" dirty="0">
                <a:solidFill>
                  <a:srgbClr val="002060"/>
                </a:solidFill>
                <a:latin typeface="Calibri"/>
                <a:cs typeface="Calibri"/>
              </a:rPr>
              <a:t> a</a:t>
            </a:r>
            <a:r>
              <a:rPr lang="it-IT" sz="2100" b="1" spc="8" dirty="0">
                <a:solidFill>
                  <a:srgbClr val="002060"/>
                </a:solidFill>
                <a:latin typeface="Calibri"/>
                <a:cs typeface="Calibri"/>
              </a:rPr>
              <a:t> </a:t>
            </a:r>
            <a:r>
              <a:rPr lang="it-IT" sz="2100" b="1" spc="-15" dirty="0">
                <a:solidFill>
                  <a:srgbClr val="002060"/>
                </a:solidFill>
                <a:latin typeface="Calibri"/>
                <a:cs typeface="Calibri"/>
              </a:rPr>
              <a:t>quasi</a:t>
            </a:r>
            <a:r>
              <a:rPr lang="it-IT" sz="2100" b="1" spc="15" dirty="0">
                <a:solidFill>
                  <a:srgbClr val="002060"/>
                </a:solidFill>
                <a:latin typeface="Calibri"/>
                <a:cs typeface="Calibri"/>
              </a:rPr>
              <a:t> </a:t>
            </a:r>
            <a:r>
              <a:rPr lang="it-IT" sz="2100" b="1" spc="-4" dirty="0">
                <a:solidFill>
                  <a:srgbClr val="002060"/>
                </a:solidFill>
                <a:latin typeface="Calibri"/>
                <a:cs typeface="Calibri"/>
              </a:rPr>
              <a:t>il</a:t>
            </a:r>
            <a:r>
              <a:rPr lang="it-IT" sz="2100" b="1" spc="11" dirty="0">
                <a:solidFill>
                  <a:srgbClr val="002060"/>
                </a:solidFill>
                <a:latin typeface="Calibri"/>
                <a:cs typeface="Calibri"/>
              </a:rPr>
              <a:t> </a:t>
            </a:r>
            <a:r>
              <a:rPr lang="it-IT" sz="3000" b="1" spc="-4" dirty="0">
                <a:solidFill>
                  <a:srgbClr val="002060"/>
                </a:solidFill>
                <a:latin typeface="Calibri"/>
                <a:cs typeface="Calibri"/>
              </a:rPr>
              <a:t>90%</a:t>
            </a:r>
            <a:r>
              <a:rPr lang="it-IT" sz="3000" b="1" spc="8" dirty="0">
                <a:solidFill>
                  <a:srgbClr val="002060"/>
                </a:solidFill>
                <a:latin typeface="Calibri"/>
                <a:cs typeface="Calibri"/>
              </a:rPr>
              <a:t> </a:t>
            </a:r>
            <a:r>
              <a:rPr lang="it-IT" sz="2100" b="1" spc="-8" dirty="0">
                <a:solidFill>
                  <a:srgbClr val="002060"/>
                </a:solidFill>
                <a:latin typeface="Calibri"/>
                <a:cs typeface="Calibri"/>
              </a:rPr>
              <a:t>dei</a:t>
            </a:r>
            <a:r>
              <a:rPr lang="it-IT" sz="2100" b="1" spc="-4" dirty="0">
                <a:solidFill>
                  <a:srgbClr val="002060"/>
                </a:solidFill>
                <a:latin typeface="Calibri"/>
                <a:cs typeface="Calibri"/>
              </a:rPr>
              <a:t> </a:t>
            </a:r>
            <a:r>
              <a:rPr lang="it-IT" sz="2100" b="1" spc="-11" dirty="0">
                <a:solidFill>
                  <a:srgbClr val="002060"/>
                </a:solidFill>
                <a:latin typeface="Calibri"/>
                <a:cs typeface="Calibri"/>
              </a:rPr>
              <a:t>settori </a:t>
            </a:r>
            <a:r>
              <a:rPr lang="it-IT" sz="2100" b="1" spc="-461" dirty="0">
                <a:solidFill>
                  <a:srgbClr val="002060"/>
                </a:solidFill>
                <a:latin typeface="Calibri"/>
                <a:cs typeface="Calibri"/>
              </a:rPr>
              <a:t> </a:t>
            </a:r>
            <a:r>
              <a:rPr lang="it-IT" sz="2100" b="1" spc="-8" dirty="0">
                <a:solidFill>
                  <a:srgbClr val="002060"/>
                </a:solidFill>
                <a:latin typeface="Calibri"/>
                <a:cs typeface="Calibri"/>
              </a:rPr>
              <a:t>produttivi</a:t>
            </a:r>
            <a:endParaRPr lang="it-IT" sz="2100" dirty="0">
              <a:solidFill>
                <a:srgbClr val="002060"/>
              </a:solidFill>
              <a:latin typeface="Calibri"/>
              <a:cs typeface="Calibri"/>
            </a:endParaRPr>
          </a:p>
          <a:p>
            <a:pPr>
              <a:spcBef>
                <a:spcPts val="4"/>
              </a:spcBef>
            </a:pPr>
            <a:endParaRPr lang="it-IT" sz="1800" dirty="0">
              <a:solidFill>
                <a:srgbClr val="002060"/>
              </a:solidFill>
              <a:latin typeface="Calibri"/>
              <a:cs typeface="Calibri"/>
            </a:endParaRPr>
          </a:p>
          <a:p>
            <a:pPr marL="9525" marR="3810"/>
            <a:r>
              <a:rPr lang="it-IT" sz="2100" b="1" spc="-4" dirty="0">
                <a:solidFill>
                  <a:srgbClr val="002060"/>
                </a:solidFill>
                <a:latin typeface="Calibri"/>
                <a:cs typeface="Calibri"/>
              </a:rPr>
              <a:t>La</a:t>
            </a:r>
            <a:r>
              <a:rPr lang="it-IT" sz="2100" b="1" spc="11" dirty="0">
                <a:solidFill>
                  <a:srgbClr val="002060"/>
                </a:solidFill>
                <a:latin typeface="Calibri"/>
                <a:cs typeface="Calibri"/>
              </a:rPr>
              <a:t> </a:t>
            </a:r>
            <a:r>
              <a:rPr lang="it-IT" sz="2100" b="1" spc="-15" dirty="0">
                <a:solidFill>
                  <a:srgbClr val="002060"/>
                </a:solidFill>
                <a:latin typeface="Calibri"/>
                <a:cs typeface="Calibri"/>
              </a:rPr>
              <a:t>spesa</a:t>
            </a:r>
            <a:r>
              <a:rPr lang="it-IT" sz="2100" b="1" spc="11" dirty="0">
                <a:solidFill>
                  <a:srgbClr val="002060"/>
                </a:solidFill>
                <a:latin typeface="Calibri"/>
                <a:cs typeface="Calibri"/>
              </a:rPr>
              <a:t> </a:t>
            </a:r>
            <a:r>
              <a:rPr lang="it-IT" sz="2100" b="1" spc="-23" dirty="0">
                <a:solidFill>
                  <a:srgbClr val="002060"/>
                </a:solidFill>
                <a:latin typeface="Calibri"/>
                <a:cs typeface="Calibri"/>
              </a:rPr>
              <a:t>aggiuntiva</a:t>
            </a:r>
            <a:r>
              <a:rPr lang="it-IT" sz="2100" b="1" spc="45" dirty="0">
                <a:solidFill>
                  <a:srgbClr val="002060"/>
                </a:solidFill>
                <a:latin typeface="Calibri"/>
                <a:cs typeface="Calibri"/>
              </a:rPr>
              <a:t> </a:t>
            </a:r>
            <a:r>
              <a:rPr lang="it-IT" sz="2100" b="1" spc="-4" dirty="0">
                <a:solidFill>
                  <a:srgbClr val="002060"/>
                </a:solidFill>
                <a:latin typeface="Calibri"/>
                <a:cs typeface="Calibri"/>
              </a:rPr>
              <a:t>di</a:t>
            </a:r>
            <a:r>
              <a:rPr lang="it-IT" sz="2100" b="1" spc="11" dirty="0">
                <a:solidFill>
                  <a:srgbClr val="002060"/>
                </a:solidFill>
                <a:latin typeface="Calibri"/>
                <a:cs typeface="Calibri"/>
              </a:rPr>
              <a:t> </a:t>
            </a:r>
            <a:r>
              <a:rPr lang="it-IT" sz="3000" b="1" spc="-4" dirty="0">
                <a:solidFill>
                  <a:srgbClr val="002060"/>
                </a:solidFill>
                <a:latin typeface="Calibri"/>
                <a:cs typeface="Calibri"/>
              </a:rPr>
              <a:t>1</a:t>
            </a:r>
            <a:r>
              <a:rPr lang="it-IT" sz="2100" b="1" spc="11" dirty="0">
                <a:solidFill>
                  <a:srgbClr val="002060"/>
                </a:solidFill>
                <a:latin typeface="Calibri"/>
                <a:cs typeface="Calibri"/>
              </a:rPr>
              <a:t> </a:t>
            </a:r>
            <a:r>
              <a:rPr lang="it-IT" sz="2100" b="1" spc="-8" dirty="0">
                <a:solidFill>
                  <a:srgbClr val="002060"/>
                </a:solidFill>
                <a:latin typeface="Calibri"/>
                <a:cs typeface="Calibri"/>
              </a:rPr>
              <a:t>miliardo</a:t>
            </a:r>
            <a:r>
              <a:rPr lang="it-IT" sz="2100" b="1" spc="15" dirty="0">
                <a:solidFill>
                  <a:srgbClr val="002060"/>
                </a:solidFill>
                <a:latin typeface="Calibri"/>
                <a:cs typeface="Calibri"/>
              </a:rPr>
              <a:t> </a:t>
            </a:r>
            <a:r>
              <a:rPr lang="it-IT" sz="2100" b="1" spc="-4" dirty="0">
                <a:solidFill>
                  <a:srgbClr val="002060"/>
                </a:solidFill>
                <a:latin typeface="Calibri"/>
                <a:cs typeface="Calibri"/>
              </a:rPr>
              <a:t>nelle</a:t>
            </a:r>
            <a:r>
              <a:rPr lang="it-IT" sz="2100" b="1" spc="8" dirty="0">
                <a:solidFill>
                  <a:srgbClr val="002060"/>
                </a:solidFill>
                <a:latin typeface="Calibri"/>
                <a:cs typeface="Calibri"/>
              </a:rPr>
              <a:t> </a:t>
            </a:r>
            <a:r>
              <a:rPr lang="it-IT" sz="2100" b="1" spc="-8" dirty="0">
                <a:solidFill>
                  <a:srgbClr val="002060"/>
                </a:solidFill>
                <a:latin typeface="Calibri"/>
                <a:cs typeface="Calibri"/>
              </a:rPr>
              <a:t>Costruzioni</a:t>
            </a:r>
            <a:r>
              <a:rPr lang="it-IT" sz="2100" b="1" spc="38" dirty="0">
                <a:solidFill>
                  <a:srgbClr val="002060"/>
                </a:solidFill>
                <a:latin typeface="Calibri"/>
                <a:cs typeface="Calibri"/>
              </a:rPr>
              <a:t> </a:t>
            </a:r>
            <a:r>
              <a:rPr lang="it-IT" sz="2100" b="1" spc="-8" dirty="0">
                <a:solidFill>
                  <a:srgbClr val="002060"/>
                </a:solidFill>
                <a:latin typeface="Calibri"/>
                <a:cs typeface="Calibri"/>
              </a:rPr>
              <a:t>genera </a:t>
            </a:r>
            <a:r>
              <a:rPr lang="it-IT" sz="2100" b="1" spc="-461" dirty="0">
                <a:solidFill>
                  <a:srgbClr val="002060"/>
                </a:solidFill>
                <a:latin typeface="Calibri"/>
                <a:cs typeface="Calibri"/>
              </a:rPr>
              <a:t> </a:t>
            </a:r>
            <a:r>
              <a:rPr lang="it-IT" sz="2100" b="1" dirty="0">
                <a:solidFill>
                  <a:srgbClr val="002060"/>
                </a:solidFill>
                <a:latin typeface="Calibri"/>
                <a:cs typeface="Calibri"/>
              </a:rPr>
              <a:t>effetti </a:t>
            </a:r>
            <a:r>
              <a:rPr lang="it-IT" sz="2100" b="1" spc="-4" dirty="0">
                <a:solidFill>
                  <a:srgbClr val="002060"/>
                </a:solidFill>
                <a:latin typeface="Calibri"/>
                <a:cs typeface="Calibri"/>
              </a:rPr>
              <a:t>diretti</a:t>
            </a:r>
            <a:r>
              <a:rPr lang="it-IT" sz="2100" b="1" spc="15" dirty="0">
                <a:solidFill>
                  <a:srgbClr val="002060"/>
                </a:solidFill>
                <a:latin typeface="Calibri"/>
                <a:cs typeface="Calibri"/>
              </a:rPr>
              <a:t> </a:t>
            </a:r>
            <a:r>
              <a:rPr lang="it-IT" sz="2100" b="1" spc="-4" dirty="0">
                <a:solidFill>
                  <a:srgbClr val="002060"/>
                </a:solidFill>
                <a:latin typeface="Calibri"/>
                <a:cs typeface="Calibri"/>
              </a:rPr>
              <a:t>ed</a:t>
            </a:r>
            <a:r>
              <a:rPr lang="it-IT" sz="2100" b="1" spc="4" dirty="0">
                <a:solidFill>
                  <a:srgbClr val="002060"/>
                </a:solidFill>
                <a:latin typeface="Calibri"/>
                <a:cs typeface="Calibri"/>
              </a:rPr>
              <a:t> </a:t>
            </a:r>
            <a:r>
              <a:rPr lang="it-IT" sz="2100" b="1" spc="-4" dirty="0">
                <a:solidFill>
                  <a:srgbClr val="002060"/>
                </a:solidFill>
                <a:latin typeface="Calibri"/>
                <a:cs typeface="Calibri"/>
              </a:rPr>
              <a:t>indiretti</a:t>
            </a:r>
            <a:r>
              <a:rPr lang="it-IT" sz="2100" b="1" spc="23" dirty="0">
                <a:solidFill>
                  <a:srgbClr val="002060"/>
                </a:solidFill>
                <a:latin typeface="Calibri"/>
                <a:cs typeface="Calibri"/>
              </a:rPr>
              <a:t> </a:t>
            </a:r>
            <a:r>
              <a:rPr lang="it-IT" sz="2100" b="1" spc="-8" dirty="0">
                <a:solidFill>
                  <a:srgbClr val="002060"/>
                </a:solidFill>
                <a:latin typeface="Calibri"/>
                <a:cs typeface="Calibri"/>
              </a:rPr>
              <a:t>per</a:t>
            </a:r>
            <a:r>
              <a:rPr lang="it-IT" sz="2100" b="1" spc="-4" dirty="0">
                <a:solidFill>
                  <a:srgbClr val="002060"/>
                </a:solidFill>
                <a:latin typeface="Calibri"/>
                <a:cs typeface="Calibri"/>
              </a:rPr>
              <a:t> 2,1</a:t>
            </a:r>
            <a:r>
              <a:rPr lang="it-IT" sz="2100" b="1" spc="23" dirty="0">
                <a:solidFill>
                  <a:srgbClr val="002060"/>
                </a:solidFill>
                <a:latin typeface="Calibri"/>
                <a:cs typeface="Calibri"/>
              </a:rPr>
              <a:t> </a:t>
            </a:r>
            <a:r>
              <a:rPr lang="it-IT" sz="2100" b="1" spc="-4" dirty="0">
                <a:solidFill>
                  <a:srgbClr val="002060"/>
                </a:solidFill>
                <a:latin typeface="Calibri"/>
                <a:cs typeface="Calibri"/>
              </a:rPr>
              <a:t>mld</a:t>
            </a:r>
            <a:r>
              <a:rPr lang="it-IT" sz="2100" b="1" dirty="0">
                <a:solidFill>
                  <a:srgbClr val="002060"/>
                </a:solidFill>
                <a:latin typeface="Calibri"/>
                <a:cs typeface="Calibri"/>
              </a:rPr>
              <a:t> </a:t>
            </a:r>
            <a:r>
              <a:rPr lang="it-IT" sz="2100" b="1" spc="-4" dirty="0">
                <a:solidFill>
                  <a:srgbClr val="002060"/>
                </a:solidFill>
                <a:latin typeface="Calibri"/>
                <a:cs typeface="Calibri"/>
              </a:rPr>
              <a:t>di</a:t>
            </a:r>
            <a:r>
              <a:rPr lang="it-IT" sz="2100" b="1" spc="8" dirty="0">
                <a:solidFill>
                  <a:srgbClr val="002060"/>
                </a:solidFill>
                <a:latin typeface="Calibri"/>
                <a:cs typeface="Calibri"/>
              </a:rPr>
              <a:t> </a:t>
            </a:r>
            <a:r>
              <a:rPr lang="it-IT" sz="2100" b="1" spc="-8" dirty="0">
                <a:solidFill>
                  <a:srgbClr val="002060"/>
                </a:solidFill>
                <a:latin typeface="Calibri"/>
                <a:cs typeface="Calibri"/>
              </a:rPr>
              <a:t>euro</a:t>
            </a:r>
            <a:r>
              <a:rPr lang="it-IT" sz="2100" b="1" dirty="0">
                <a:solidFill>
                  <a:srgbClr val="002060"/>
                </a:solidFill>
                <a:latin typeface="Calibri"/>
                <a:cs typeface="Calibri"/>
              </a:rPr>
              <a:t> </a:t>
            </a:r>
            <a:r>
              <a:rPr lang="it-IT" sz="2100" b="1" spc="-8" dirty="0">
                <a:solidFill>
                  <a:srgbClr val="002060"/>
                </a:solidFill>
                <a:latin typeface="Calibri"/>
                <a:cs typeface="Calibri"/>
              </a:rPr>
              <a:t>che</a:t>
            </a:r>
            <a:r>
              <a:rPr lang="it-IT" sz="2100" b="1" spc="-4" dirty="0">
                <a:solidFill>
                  <a:srgbClr val="002060"/>
                </a:solidFill>
                <a:latin typeface="Calibri"/>
                <a:cs typeface="Calibri"/>
              </a:rPr>
              <a:t> </a:t>
            </a:r>
            <a:r>
              <a:rPr lang="it-IT" sz="2100" b="1" spc="-23" dirty="0">
                <a:solidFill>
                  <a:srgbClr val="002060"/>
                </a:solidFill>
                <a:latin typeface="Calibri"/>
                <a:cs typeface="Calibri"/>
              </a:rPr>
              <a:t>arriva</a:t>
            </a:r>
            <a:r>
              <a:rPr lang="it-IT" sz="2100" b="1" spc="19" dirty="0">
                <a:solidFill>
                  <a:srgbClr val="002060"/>
                </a:solidFill>
                <a:latin typeface="Calibri"/>
                <a:cs typeface="Calibri"/>
              </a:rPr>
              <a:t> </a:t>
            </a:r>
            <a:r>
              <a:rPr lang="it-IT" sz="2100" b="1" spc="-4" dirty="0">
                <a:solidFill>
                  <a:srgbClr val="002060"/>
                </a:solidFill>
                <a:latin typeface="Calibri"/>
                <a:cs typeface="Calibri"/>
              </a:rPr>
              <a:t>a</a:t>
            </a:r>
            <a:r>
              <a:rPr lang="it-IT" sz="2100" b="1" spc="19" dirty="0">
                <a:solidFill>
                  <a:srgbClr val="002060"/>
                </a:solidFill>
                <a:latin typeface="Calibri"/>
                <a:cs typeface="Calibri"/>
              </a:rPr>
              <a:t> </a:t>
            </a:r>
            <a:r>
              <a:rPr lang="it-IT" sz="3000" b="1" spc="-4" dirty="0">
                <a:solidFill>
                  <a:srgbClr val="002060"/>
                </a:solidFill>
                <a:latin typeface="Calibri"/>
                <a:cs typeface="Calibri"/>
              </a:rPr>
              <a:t>3,3</a:t>
            </a:r>
            <a:r>
              <a:rPr lang="it-IT" sz="2100" b="1" spc="8" dirty="0">
                <a:solidFill>
                  <a:srgbClr val="002060"/>
                </a:solidFill>
                <a:latin typeface="Calibri"/>
                <a:cs typeface="Calibri"/>
              </a:rPr>
              <a:t> </a:t>
            </a:r>
            <a:r>
              <a:rPr lang="it-IT" sz="2100" b="1" spc="-4" dirty="0">
                <a:solidFill>
                  <a:srgbClr val="002060"/>
                </a:solidFill>
                <a:latin typeface="Calibri"/>
                <a:cs typeface="Calibri"/>
              </a:rPr>
              <a:t>nel</a:t>
            </a:r>
            <a:r>
              <a:rPr lang="it-IT" sz="2100" b="1" spc="8" dirty="0">
                <a:solidFill>
                  <a:srgbClr val="002060"/>
                </a:solidFill>
                <a:latin typeface="Calibri"/>
                <a:cs typeface="Calibri"/>
              </a:rPr>
              <a:t> </a:t>
            </a:r>
            <a:r>
              <a:rPr lang="it-IT" sz="2100" b="1" spc="-15" dirty="0">
                <a:solidFill>
                  <a:srgbClr val="002060"/>
                </a:solidFill>
                <a:latin typeface="Calibri"/>
                <a:cs typeface="Calibri"/>
              </a:rPr>
              <a:t>lungo</a:t>
            </a:r>
            <a:r>
              <a:rPr lang="it-IT" sz="2100" b="1" spc="15" dirty="0">
                <a:solidFill>
                  <a:srgbClr val="002060"/>
                </a:solidFill>
                <a:latin typeface="Calibri"/>
                <a:cs typeface="Calibri"/>
              </a:rPr>
              <a:t> </a:t>
            </a:r>
            <a:r>
              <a:rPr lang="it-IT" sz="2100" b="1" spc="-8" dirty="0">
                <a:solidFill>
                  <a:srgbClr val="002060"/>
                </a:solidFill>
                <a:latin typeface="Calibri"/>
                <a:cs typeface="Calibri"/>
              </a:rPr>
              <a:t>periodo</a:t>
            </a:r>
          </a:p>
          <a:p>
            <a:pPr>
              <a:spcBef>
                <a:spcPts val="4"/>
              </a:spcBef>
            </a:pPr>
            <a:endParaRPr lang="it-IT" sz="1500" dirty="0">
              <a:solidFill>
                <a:srgbClr val="002060"/>
              </a:solidFill>
              <a:latin typeface="Calibri"/>
              <a:cs typeface="Calibri"/>
            </a:endParaRPr>
          </a:p>
          <a:p>
            <a:pPr marL="9525" marR="3810"/>
            <a:r>
              <a:rPr lang="it-IT" sz="2100" b="1" spc="-4" dirty="0">
                <a:solidFill>
                  <a:srgbClr val="002060"/>
                </a:solidFill>
                <a:latin typeface="Calibri"/>
                <a:cs typeface="Calibri"/>
              </a:rPr>
              <a:t>In</a:t>
            </a:r>
            <a:r>
              <a:rPr lang="it-IT" sz="2100" b="1" spc="19" dirty="0">
                <a:solidFill>
                  <a:srgbClr val="002060"/>
                </a:solidFill>
                <a:latin typeface="Calibri"/>
                <a:cs typeface="Calibri"/>
              </a:rPr>
              <a:t> </a:t>
            </a:r>
            <a:r>
              <a:rPr lang="it-IT" sz="2100" b="1" spc="-8" dirty="0">
                <a:solidFill>
                  <a:srgbClr val="002060"/>
                </a:solidFill>
                <a:latin typeface="Calibri"/>
                <a:cs typeface="Calibri"/>
              </a:rPr>
              <a:t>termini</a:t>
            </a:r>
            <a:r>
              <a:rPr lang="it-IT" sz="2100" b="1" spc="23" dirty="0">
                <a:solidFill>
                  <a:srgbClr val="002060"/>
                </a:solidFill>
                <a:latin typeface="Calibri"/>
                <a:cs typeface="Calibri"/>
              </a:rPr>
              <a:t> </a:t>
            </a:r>
            <a:r>
              <a:rPr lang="it-IT" sz="2100" b="1" spc="-4" dirty="0">
                <a:solidFill>
                  <a:srgbClr val="002060"/>
                </a:solidFill>
                <a:latin typeface="Calibri"/>
                <a:cs typeface="Calibri"/>
              </a:rPr>
              <a:t>di</a:t>
            </a:r>
            <a:r>
              <a:rPr lang="it-IT" sz="2100" b="1" spc="4" dirty="0">
                <a:solidFill>
                  <a:srgbClr val="002060"/>
                </a:solidFill>
                <a:latin typeface="Calibri"/>
                <a:cs typeface="Calibri"/>
              </a:rPr>
              <a:t> </a:t>
            </a:r>
            <a:r>
              <a:rPr lang="it-IT" sz="2100" b="1" spc="-19" dirty="0">
                <a:solidFill>
                  <a:srgbClr val="002060"/>
                </a:solidFill>
                <a:latin typeface="Calibri"/>
                <a:cs typeface="Calibri"/>
              </a:rPr>
              <a:t>occupazione </a:t>
            </a:r>
            <a:r>
              <a:rPr lang="it-IT" sz="2100" b="1" spc="-8" dirty="0">
                <a:solidFill>
                  <a:srgbClr val="002060"/>
                </a:solidFill>
                <a:latin typeface="Calibri"/>
                <a:cs typeface="Calibri"/>
              </a:rPr>
              <a:t>produce</a:t>
            </a:r>
            <a:r>
              <a:rPr lang="it-IT" sz="2100" b="1" spc="-15" dirty="0">
                <a:solidFill>
                  <a:srgbClr val="002060"/>
                </a:solidFill>
                <a:latin typeface="Calibri"/>
                <a:cs typeface="Calibri"/>
              </a:rPr>
              <a:t> </a:t>
            </a:r>
            <a:r>
              <a:rPr lang="it-IT" sz="2100" b="1" spc="-4" dirty="0">
                <a:solidFill>
                  <a:srgbClr val="002060"/>
                </a:solidFill>
                <a:latin typeface="Calibri"/>
                <a:cs typeface="Calibri"/>
              </a:rPr>
              <a:t>un</a:t>
            </a:r>
            <a:r>
              <a:rPr lang="it-IT" sz="2100" b="1" dirty="0">
                <a:solidFill>
                  <a:srgbClr val="002060"/>
                </a:solidFill>
                <a:latin typeface="Calibri"/>
                <a:cs typeface="Calibri"/>
              </a:rPr>
              <a:t> </a:t>
            </a:r>
            <a:r>
              <a:rPr lang="it-IT" sz="2100" b="1" spc="-11" dirty="0">
                <a:solidFill>
                  <a:srgbClr val="002060"/>
                </a:solidFill>
                <a:latin typeface="Calibri"/>
                <a:cs typeface="Calibri"/>
              </a:rPr>
              <a:t>incremento</a:t>
            </a:r>
            <a:r>
              <a:rPr lang="it-IT" sz="2100" b="1" spc="19" dirty="0">
                <a:solidFill>
                  <a:srgbClr val="002060"/>
                </a:solidFill>
                <a:latin typeface="Calibri"/>
                <a:cs typeface="Calibri"/>
              </a:rPr>
              <a:t> </a:t>
            </a:r>
            <a:r>
              <a:rPr lang="it-IT" sz="2100" b="1" spc="-4" dirty="0">
                <a:solidFill>
                  <a:srgbClr val="002060"/>
                </a:solidFill>
                <a:latin typeface="Calibri"/>
                <a:cs typeface="Calibri"/>
              </a:rPr>
              <a:t>di</a:t>
            </a:r>
            <a:r>
              <a:rPr lang="it-IT" sz="2100" b="1" spc="-15" dirty="0">
                <a:solidFill>
                  <a:srgbClr val="002060"/>
                </a:solidFill>
                <a:latin typeface="Calibri"/>
                <a:cs typeface="Calibri"/>
              </a:rPr>
              <a:t> </a:t>
            </a:r>
            <a:r>
              <a:rPr lang="it-IT" sz="2100" b="1" spc="-34" dirty="0">
                <a:solidFill>
                  <a:srgbClr val="002060"/>
                </a:solidFill>
                <a:latin typeface="Calibri"/>
                <a:cs typeface="Calibri"/>
              </a:rPr>
              <a:t>oltre </a:t>
            </a:r>
            <a:r>
              <a:rPr lang="it-IT" sz="3000" b="1" spc="-4" dirty="0">
                <a:solidFill>
                  <a:srgbClr val="002060"/>
                </a:solidFill>
                <a:latin typeface="Calibri"/>
                <a:cs typeface="Calibri"/>
              </a:rPr>
              <a:t>15.000</a:t>
            </a:r>
            <a:r>
              <a:rPr lang="it-IT" sz="2100" b="1" spc="23" dirty="0">
                <a:solidFill>
                  <a:srgbClr val="002060"/>
                </a:solidFill>
                <a:latin typeface="Calibri"/>
                <a:cs typeface="Calibri"/>
              </a:rPr>
              <a:t> </a:t>
            </a:r>
            <a:r>
              <a:rPr lang="it-IT" sz="2100" b="1" spc="-8" dirty="0">
                <a:solidFill>
                  <a:srgbClr val="002060"/>
                </a:solidFill>
                <a:latin typeface="Calibri"/>
                <a:cs typeface="Calibri"/>
              </a:rPr>
              <a:t>posti</a:t>
            </a:r>
            <a:r>
              <a:rPr lang="it-IT" sz="2100" b="1" spc="-11" dirty="0">
                <a:solidFill>
                  <a:srgbClr val="002060"/>
                </a:solidFill>
                <a:latin typeface="Calibri"/>
                <a:cs typeface="Calibri"/>
              </a:rPr>
              <a:t> </a:t>
            </a:r>
            <a:r>
              <a:rPr lang="it-IT" sz="2100" b="1" spc="-4" dirty="0">
                <a:solidFill>
                  <a:srgbClr val="002060"/>
                </a:solidFill>
                <a:latin typeface="Calibri"/>
                <a:cs typeface="Calibri"/>
              </a:rPr>
              <a:t>di </a:t>
            </a:r>
            <a:r>
              <a:rPr lang="it-IT" sz="2100" b="1" spc="-34" dirty="0">
                <a:solidFill>
                  <a:srgbClr val="002060"/>
                </a:solidFill>
                <a:latin typeface="Calibri"/>
                <a:cs typeface="Calibri"/>
              </a:rPr>
              <a:t>lavoro</a:t>
            </a:r>
            <a:endParaRPr lang="it-IT" sz="2100" dirty="0">
              <a:solidFill>
                <a:srgbClr val="002060"/>
              </a:solidFill>
              <a:latin typeface="Calibri"/>
              <a:cs typeface="Calibri"/>
            </a:endParaRPr>
          </a:p>
        </p:txBody>
      </p:sp>
      <p:sp>
        <p:nvSpPr>
          <p:cNvPr id="17" name="Ovale 16">
            <a:extLst>
              <a:ext uri="{FF2B5EF4-FFF2-40B4-BE49-F238E27FC236}">
                <a16:creationId xmlns="" xmlns:a16="http://schemas.microsoft.com/office/drawing/2014/main" id="{01302EEE-EBA7-D66A-B5F6-47E5F7A175D1}"/>
              </a:ext>
            </a:extLst>
          </p:cNvPr>
          <p:cNvSpPr/>
          <p:nvPr/>
        </p:nvSpPr>
        <p:spPr>
          <a:xfrm>
            <a:off x="282781" y="2298799"/>
            <a:ext cx="864884" cy="901592"/>
          </a:xfrm>
          <a:prstGeom prst="ellipse">
            <a:avLst/>
          </a:prstGeom>
          <a:noFill/>
          <a:ln w="142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it-IT" sz="2100" b="1" dirty="0">
                <a:solidFill>
                  <a:srgbClr val="FF0000"/>
                </a:solidFill>
              </a:rPr>
              <a:t>X</a:t>
            </a:r>
            <a:r>
              <a:rPr lang="it-IT" sz="3000" b="1" dirty="0">
                <a:solidFill>
                  <a:srgbClr val="FF0000"/>
                </a:solidFill>
              </a:rPr>
              <a:t>3,3</a:t>
            </a:r>
            <a:endParaRPr lang="it-IT" sz="2100" b="1" dirty="0">
              <a:solidFill>
                <a:srgbClr val="FF0000"/>
              </a:solidFill>
            </a:endParaRPr>
          </a:p>
        </p:txBody>
      </p:sp>
      <p:pic>
        <p:nvPicPr>
          <p:cNvPr id="18" name="Immagine 17">
            <a:extLst>
              <a:ext uri="{FF2B5EF4-FFF2-40B4-BE49-F238E27FC236}">
                <a16:creationId xmlns="" xmlns:a16="http://schemas.microsoft.com/office/drawing/2014/main" id="{E6371AE6-188A-88F4-FE3A-F8ECD532D7CC}"/>
              </a:ext>
            </a:extLst>
          </p:cNvPr>
          <p:cNvPicPr>
            <a:picLocks noChangeAspect="1"/>
          </p:cNvPicPr>
          <p:nvPr/>
        </p:nvPicPr>
        <p:blipFill>
          <a:blip r:embed="rId4"/>
          <a:stretch>
            <a:fillRect/>
          </a:stretch>
        </p:blipFill>
        <p:spPr>
          <a:xfrm>
            <a:off x="289515" y="3455456"/>
            <a:ext cx="914135" cy="950700"/>
          </a:xfrm>
          <a:prstGeom prst="rect">
            <a:avLst/>
          </a:prstGeom>
        </p:spPr>
      </p:pic>
    </p:spTree>
    <p:extLst>
      <p:ext uri="{BB962C8B-B14F-4D97-AF65-F5344CB8AC3E}">
        <p14:creationId xmlns:p14="http://schemas.microsoft.com/office/powerpoint/2010/main" val="628777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a:extLst>
              <a:ext uri="{FF2B5EF4-FFF2-40B4-BE49-F238E27FC236}">
                <a16:creationId xmlns="" xmlns:a16="http://schemas.microsoft.com/office/drawing/2014/main" id="{7869D5D0-4800-5340-00A8-A7098456D1EA}"/>
              </a:ext>
            </a:extLst>
          </p:cNvPr>
          <p:cNvSpPr txBox="1"/>
          <p:nvPr/>
        </p:nvSpPr>
        <p:spPr>
          <a:xfrm>
            <a:off x="335280" y="1166866"/>
            <a:ext cx="8519159" cy="3885677"/>
          </a:xfrm>
          <a:prstGeom prst="rect">
            <a:avLst/>
          </a:prstGeom>
          <a:noFill/>
        </p:spPr>
        <p:txBody>
          <a:bodyPr wrap="square" lIns="68579" tIns="34289" rIns="68579" bIns="34289">
            <a:spAutoFit/>
          </a:bodyPr>
          <a:lstStyle/>
          <a:p>
            <a:pPr algn="ctr"/>
            <a:r>
              <a:rPr lang="it-IT" sz="1600" b="1" dirty="0">
                <a:solidFill>
                  <a:srgbClr val="002060"/>
                </a:solidFill>
                <a:ea typeface="Calibri" panose="020F0502020204030204" pitchFamily="34" charset="0"/>
                <a:cs typeface="Calibri" panose="020F0502020204030204" pitchFamily="34" charset="0"/>
              </a:rPr>
              <a:t>COMPETITIVITA’ E PRODUTTIVITA’</a:t>
            </a:r>
          </a:p>
          <a:p>
            <a:pPr algn="just"/>
            <a:endParaRPr lang="it-IT" sz="1000" dirty="0">
              <a:solidFill>
                <a:srgbClr val="002060"/>
              </a:solidFill>
            </a:endParaRPr>
          </a:p>
          <a:p>
            <a:pPr algn="just"/>
            <a:r>
              <a:rPr lang="it-IT" sz="1600" dirty="0">
                <a:solidFill>
                  <a:srgbClr val="002060"/>
                </a:solidFill>
              </a:rPr>
              <a:t>La UE deve puntare ad un </a:t>
            </a:r>
            <a:r>
              <a:rPr lang="it-IT" sz="1600" b="1" dirty="0">
                <a:solidFill>
                  <a:srgbClr val="002060"/>
                </a:solidFill>
              </a:rPr>
              <a:t>incremento di produttività </a:t>
            </a:r>
            <a:r>
              <a:rPr lang="it-IT" sz="1600" dirty="0">
                <a:solidFill>
                  <a:srgbClr val="002060"/>
                </a:solidFill>
              </a:rPr>
              <a:t>garantendo</a:t>
            </a:r>
            <a:r>
              <a:rPr lang="it-IT" sz="1600" b="1" dirty="0">
                <a:solidFill>
                  <a:srgbClr val="002060"/>
                </a:solidFill>
              </a:rPr>
              <a:t> equità, inclusione sociale, tutela ambientale.</a:t>
            </a:r>
            <a:r>
              <a:rPr lang="it-IT" sz="1600" dirty="0">
                <a:solidFill>
                  <a:srgbClr val="002060"/>
                </a:solidFill>
              </a:rPr>
              <a:t> </a:t>
            </a:r>
          </a:p>
          <a:p>
            <a:pPr algn="just"/>
            <a:r>
              <a:rPr lang="it-IT" sz="1600" dirty="0">
                <a:solidFill>
                  <a:srgbClr val="002060"/>
                </a:solidFill>
              </a:rPr>
              <a:t>La </a:t>
            </a:r>
            <a:r>
              <a:rPr lang="it-IT" sz="1600" b="1" dirty="0">
                <a:solidFill>
                  <a:srgbClr val="002060"/>
                </a:solidFill>
              </a:rPr>
              <a:t>differenza di crescita </a:t>
            </a:r>
            <a:r>
              <a:rPr lang="it-IT" sz="1600" dirty="0">
                <a:solidFill>
                  <a:srgbClr val="002060"/>
                </a:solidFill>
              </a:rPr>
              <a:t>fra Stati Uniti ed Unione Europea, è passata dal </a:t>
            </a:r>
            <a:r>
              <a:rPr lang="it-IT" sz="1600" b="1" dirty="0">
                <a:solidFill>
                  <a:srgbClr val="002060"/>
                </a:solidFill>
              </a:rPr>
              <a:t>15% nel 2002 </a:t>
            </a:r>
            <a:r>
              <a:rPr lang="it-IT" sz="1600" dirty="0">
                <a:solidFill>
                  <a:srgbClr val="002060"/>
                </a:solidFill>
              </a:rPr>
              <a:t>al </a:t>
            </a:r>
            <a:r>
              <a:rPr lang="it-IT" sz="1600" b="1" dirty="0">
                <a:solidFill>
                  <a:srgbClr val="002060"/>
                </a:solidFill>
              </a:rPr>
              <a:t>30% nel 2023</a:t>
            </a:r>
            <a:r>
              <a:rPr lang="it-IT" sz="1600" dirty="0">
                <a:solidFill>
                  <a:srgbClr val="002060"/>
                </a:solidFill>
              </a:rPr>
              <a:t>. </a:t>
            </a:r>
          </a:p>
          <a:p>
            <a:pPr algn="just"/>
            <a:r>
              <a:rPr lang="it-IT" sz="1600" dirty="0">
                <a:solidFill>
                  <a:srgbClr val="002060"/>
                </a:solidFill>
              </a:rPr>
              <a:t>La quota di settori nei quali </a:t>
            </a:r>
            <a:r>
              <a:rPr lang="it-IT" sz="1600" b="1" dirty="0">
                <a:solidFill>
                  <a:srgbClr val="002060"/>
                </a:solidFill>
              </a:rPr>
              <a:t>la Cina compete </a:t>
            </a:r>
            <a:r>
              <a:rPr lang="it-IT" sz="1600" dirty="0">
                <a:solidFill>
                  <a:srgbClr val="002060"/>
                </a:solidFill>
              </a:rPr>
              <a:t>direttamente con l’Unione Europea è salita dal </a:t>
            </a:r>
            <a:r>
              <a:rPr lang="it-IT" sz="1600" b="1" dirty="0">
                <a:solidFill>
                  <a:srgbClr val="002060"/>
                </a:solidFill>
              </a:rPr>
              <a:t>25% nel 2002 </a:t>
            </a:r>
            <a:r>
              <a:rPr lang="it-IT" sz="1600" dirty="0">
                <a:solidFill>
                  <a:srgbClr val="002060"/>
                </a:solidFill>
              </a:rPr>
              <a:t>al </a:t>
            </a:r>
            <a:r>
              <a:rPr lang="it-IT" sz="1600" b="1" dirty="0">
                <a:solidFill>
                  <a:srgbClr val="002060"/>
                </a:solidFill>
              </a:rPr>
              <a:t>40% odierno</a:t>
            </a:r>
            <a:r>
              <a:rPr lang="it-IT" sz="1600" dirty="0">
                <a:solidFill>
                  <a:srgbClr val="002060"/>
                </a:solidFill>
              </a:rPr>
              <a:t>. </a:t>
            </a:r>
          </a:p>
          <a:p>
            <a:pPr algn="just"/>
            <a:r>
              <a:rPr lang="it-IT" sz="1600" b="1" dirty="0">
                <a:solidFill>
                  <a:srgbClr val="002060"/>
                </a:solidFill>
              </a:rPr>
              <a:t>La UE </a:t>
            </a:r>
            <a:r>
              <a:rPr lang="it-IT" sz="1600" dirty="0">
                <a:solidFill>
                  <a:srgbClr val="002060"/>
                </a:solidFill>
              </a:rPr>
              <a:t>è un mercato unico composto da </a:t>
            </a:r>
            <a:r>
              <a:rPr lang="it-IT" sz="1600" b="1" dirty="0">
                <a:solidFill>
                  <a:srgbClr val="002060"/>
                </a:solidFill>
              </a:rPr>
              <a:t>440 milioni di consumatori</a:t>
            </a:r>
            <a:r>
              <a:rPr lang="it-IT" sz="1600" dirty="0">
                <a:solidFill>
                  <a:srgbClr val="002060"/>
                </a:solidFill>
              </a:rPr>
              <a:t>, </a:t>
            </a:r>
            <a:r>
              <a:rPr lang="it-IT" sz="1600" b="1" dirty="0">
                <a:solidFill>
                  <a:srgbClr val="002060"/>
                </a:solidFill>
              </a:rPr>
              <a:t>23 milioni di imprese </a:t>
            </a:r>
            <a:r>
              <a:rPr lang="it-IT" sz="1600" dirty="0">
                <a:solidFill>
                  <a:srgbClr val="002060"/>
                </a:solidFill>
              </a:rPr>
              <a:t>e rappresenta </a:t>
            </a:r>
            <a:r>
              <a:rPr lang="it-IT" sz="1600" b="1" dirty="0">
                <a:solidFill>
                  <a:srgbClr val="002060"/>
                </a:solidFill>
              </a:rPr>
              <a:t>il 17% del Pil mondiale</a:t>
            </a:r>
            <a:r>
              <a:rPr lang="it-IT" sz="1600" dirty="0">
                <a:solidFill>
                  <a:srgbClr val="002060"/>
                </a:solidFill>
              </a:rPr>
              <a:t>. </a:t>
            </a:r>
          </a:p>
          <a:p>
            <a:pPr algn="just"/>
            <a:r>
              <a:rPr lang="it-IT" sz="1600" dirty="0">
                <a:solidFill>
                  <a:srgbClr val="002060"/>
                </a:solidFill>
              </a:rPr>
              <a:t>La </a:t>
            </a:r>
            <a:r>
              <a:rPr lang="it-IT" sz="1600" b="1" dirty="0">
                <a:solidFill>
                  <a:srgbClr val="002060"/>
                </a:solidFill>
              </a:rPr>
              <a:t>UE</a:t>
            </a:r>
            <a:r>
              <a:rPr lang="it-IT" sz="1600" dirty="0">
                <a:solidFill>
                  <a:srgbClr val="002060"/>
                </a:solidFill>
              </a:rPr>
              <a:t> è </a:t>
            </a:r>
            <a:r>
              <a:rPr lang="it-IT" sz="1600" b="1" dirty="0">
                <a:solidFill>
                  <a:srgbClr val="002060"/>
                </a:solidFill>
              </a:rPr>
              <a:t>leader</a:t>
            </a:r>
            <a:r>
              <a:rPr lang="it-IT" sz="1600" dirty="0">
                <a:solidFill>
                  <a:srgbClr val="002060"/>
                </a:solidFill>
              </a:rPr>
              <a:t> mondiale nelle </a:t>
            </a:r>
            <a:r>
              <a:rPr lang="it-IT" sz="1600" b="1" dirty="0">
                <a:solidFill>
                  <a:srgbClr val="002060"/>
                </a:solidFill>
              </a:rPr>
              <a:t>politiche ambientali</a:t>
            </a:r>
            <a:r>
              <a:rPr lang="it-IT" sz="1600" dirty="0">
                <a:solidFill>
                  <a:srgbClr val="002060"/>
                </a:solidFill>
              </a:rPr>
              <a:t>.</a:t>
            </a:r>
          </a:p>
          <a:p>
            <a:pPr algn="just"/>
            <a:r>
              <a:rPr lang="it-IT" sz="1600" dirty="0">
                <a:solidFill>
                  <a:srgbClr val="002060"/>
                </a:solidFill>
              </a:rPr>
              <a:t>L’</a:t>
            </a:r>
            <a:r>
              <a:rPr lang="it-IT" sz="1600" b="1" dirty="0">
                <a:solidFill>
                  <a:srgbClr val="002060"/>
                </a:solidFill>
              </a:rPr>
              <a:t>innovazione</a:t>
            </a:r>
            <a:r>
              <a:rPr lang="it-IT" sz="1600" dirty="0">
                <a:solidFill>
                  <a:srgbClr val="002060"/>
                </a:solidFill>
              </a:rPr>
              <a:t> europea è forte ma è carente </a:t>
            </a:r>
            <a:r>
              <a:rPr lang="it-IT" sz="1600" b="1" dirty="0">
                <a:solidFill>
                  <a:srgbClr val="002060"/>
                </a:solidFill>
              </a:rPr>
              <a:t>l’industrializzazione della ricerca</a:t>
            </a:r>
            <a:r>
              <a:rPr lang="it-IT" sz="1600" dirty="0">
                <a:solidFill>
                  <a:srgbClr val="002060"/>
                </a:solidFill>
              </a:rPr>
              <a:t>.</a:t>
            </a:r>
          </a:p>
          <a:p>
            <a:pPr algn="just"/>
            <a:r>
              <a:rPr lang="it-IT" sz="1600" dirty="0">
                <a:solidFill>
                  <a:srgbClr val="002060"/>
                </a:solidFill>
              </a:rPr>
              <a:t>La spinta alla </a:t>
            </a:r>
            <a:r>
              <a:rPr lang="it-IT" sz="1600" b="1" dirty="0">
                <a:solidFill>
                  <a:srgbClr val="002060"/>
                </a:solidFill>
              </a:rPr>
              <a:t>transizione ecologica </a:t>
            </a:r>
            <a:r>
              <a:rPr lang="it-IT" sz="1600" dirty="0">
                <a:solidFill>
                  <a:srgbClr val="002060"/>
                </a:solidFill>
              </a:rPr>
              <a:t>deve essere </a:t>
            </a:r>
            <a:r>
              <a:rPr lang="it-IT" sz="1600" b="1" dirty="0">
                <a:solidFill>
                  <a:srgbClr val="002060"/>
                </a:solidFill>
              </a:rPr>
              <a:t>una opportunità e non un limite.</a:t>
            </a:r>
          </a:p>
          <a:p>
            <a:pPr algn="just"/>
            <a:r>
              <a:rPr lang="it-IT" sz="1600" b="1" dirty="0">
                <a:solidFill>
                  <a:srgbClr val="002060"/>
                </a:solidFill>
              </a:rPr>
              <a:t>L’approvvigionamento dei materiali critici (terre rare, alluminio, acciaio,..) è sottoposto a oligopoli extra UE.</a:t>
            </a:r>
            <a:r>
              <a:rPr lang="it-IT" sz="1600" dirty="0">
                <a:solidFill>
                  <a:srgbClr val="002060"/>
                </a:solidFill>
              </a:rPr>
              <a:t> </a:t>
            </a:r>
          </a:p>
          <a:p>
            <a:pPr algn="just"/>
            <a:endParaRPr lang="it-IT" dirty="0">
              <a:solidFill>
                <a:srgbClr val="002060"/>
              </a:solidFill>
            </a:endParaRPr>
          </a:p>
        </p:txBody>
      </p:sp>
      <p:sp>
        <p:nvSpPr>
          <p:cNvPr id="6" name="CasellaDiTesto 5">
            <a:extLst>
              <a:ext uri="{FF2B5EF4-FFF2-40B4-BE49-F238E27FC236}">
                <a16:creationId xmlns="" xmlns:a16="http://schemas.microsoft.com/office/drawing/2014/main" id="{BD06D2C9-A889-96CD-AE9C-7C8488C287EE}"/>
              </a:ext>
            </a:extLst>
          </p:cNvPr>
          <p:cNvSpPr txBox="1"/>
          <p:nvPr/>
        </p:nvSpPr>
        <p:spPr>
          <a:xfrm>
            <a:off x="2" y="460118"/>
            <a:ext cx="9143999"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E’ pertanto necessario:</a:t>
            </a:r>
          </a:p>
        </p:txBody>
      </p:sp>
    </p:spTree>
    <p:extLst>
      <p:ext uri="{BB962C8B-B14F-4D97-AF65-F5344CB8AC3E}">
        <p14:creationId xmlns:p14="http://schemas.microsoft.com/office/powerpoint/2010/main" val="124721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a:extLst>
              <a:ext uri="{FF2B5EF4-FFF2-40B4-BE49-F238E27FC236}">
                <a16:creationId xmlns="" xmlns:a16="http://schemas.microsoft.com/office/drawing/2014/main" id="{7869D5D0-4800-5340-00A8-A7098456D1EA}"/>
              </a:ext>
            </a:extLst>
          </p:cNvPr>
          <p:cNvSpPr txBox="1"/>
          <p:nvPr/>
        </p:nvSpPr>
        <p:spPr>
          <a:xfrm>
            <a:off x="182992" y="996187"/>
            <a:ext cx="8884809" cy="3131627"/>
          </a:xfrm>
          <a:prstGeom prst="rect">
            <a:avLst/>
          </a:prstGeom>
          <a:noFill/>
        </p:spPr>
        <p:txBody>
          <a:bodyPr wrap="square" lIns="68579" tIns="34289" rIns="68579" bIns="34289">
            <a:spAutoFit/>
          </a:bodyPr>
          <a:lstStyle/>
          <a:p>
            <a:pPr algn="ctr"/>
            <a:r>
              <a:rPr lang="it-IT" sz="1500" b="1" dirty="0">
                <a:solidFill>
                  <a:srgbClr val="002060"/>
                </a:solidFill>
                <a:ea typeface="Calibri" panose="020F0502020204030204" pitchFamily="34" charset="0"/>
                <a:cs typeface="Calibri" panose="020F0502020204030204" pitchFamily="34" charset="0"/>
              </a:rPr>
              <a:t>PRODUZIONE E COSTI DELL’ENERGIA</a:t>
            </a:r>
          </a:p>
          <a:p>
            <a:pPr algn="ctr"/>
            <a:endParaRPr lang="it-IT" sz="1500" b="1" dirty="0">
              <a:solidFill>
                <a:srgbClr val="002060"/>
              </a:solidFill>
              <a:ea typeface="Calibri" panose="020F0502020204030204" pitchFamily="34" charset="0"/>
              <a:cs typeface="Calibri" panose="020F0502020204030204" pitchFamily="34" charset="0"/>
            </a:endParaRPr>
          </a:p>
          <a:p>
            <a:pPr algn="just"/>
            <a:r>
              <a:rPr lang="it-IT" b="1" dirty="0">
                <a:solidFill>
                  <a:srgbClr val="002060"/>
                </a:solidFill>
              </a:rPr>
              <a:t>Le più colpite dall’aumento dei costi energetici sono state le industrie ad alta intensità energetica.</a:t>
            </a:r>
          </a:p>
          <a:p>
            <a:r>
              <a:rPr lang="it-IT" b="1" dirty="0">
                <a:solidFill>
                  <a:srgbClr val="002060"/>
                </a:solidFill>
              </a:rPr>
              <a:t>I costi dell’energia in Italia </a:t>
            </a:r>
            <a:r>
              <a:rPr lang="it-IT" dirty="0">
                <a:solidFill>
                  <a:srgbClr val="002060"/>
                </a:solidFill>
              </a:rPr>
              <a:t>(128 euro/MWh) </a:t>
            </a:r>
            <a:r>
              <a:rPr lang="it-IT" b="1" dirty="0">
                <a:solidFill>
                  <a:srgbClr val="002060"/>
                </a:solidFill>
              </a:rPr>
              <a:t>sono più alti del 40% dei competitor europei.</a:t>
            </a:r>
          </a:p>
          <a:p>
            <a:pPr algn="just">
              <a:defRPr/>
            </a:pPr>
            <a:r>
              <a:rPr lang="it-IT" dirty="0">
                <a:solidFill>
                  <a:srgbClr val="002060"/>
                </a:solidFill>
                <a:latin typeface="Calibri" panose="020F0502020204030204"/>
              </a:rPr>
              <a:t>L’approvvigionamento di </a:t>
            </a:r>
            <a:r>
              <a:rPr lang="it-IT" b="1" dirty="0">
                <a:solidFill>
                  <a:srgbClr val="002060"/>
                </a:solidFill>
                <a:latin typeface="Calibri" panose="020F0502020204030204"/>
              </a:rPr>
              <a:t>energia </a:t>
            </a:r>
            <a:r>
              <a:rPr lang="it-IT" dirty="0">
                <a:solidFill>
                  <a:srgbClr val="002060"/>
                </a:solidFill>
                <a:latin typeface="Calibri" panose="020F0502020204030204"/>
              </a:rPr>
              <a:t>e il suo costo è </a:t>
            </a:r>
            <a:r>
              <a:rPr lang="it-IT" b="1" dirty="0">
                <a:solidFill>
                  <a:srgbClr val="002060"/>
                </a:solidFill>
                <a:latin typeface="Calibri" panose="020F0502020204030204"/>
              </a:rPr>
              <a:t>un fattore limitante </a:t>
            </a:r>
            <a:r>
              <a:rPr lang="it-IT" dirty="0">
                <a:solidFill>
                  <a:srgbClr val="002060"/>
                </a:solidFill>
                <a:latin typeface="Calibri" panose="020F0502020204030204"/>
              </a:rPr>
              <a:t>in Europa (costo 2-3 volte superiore a quello in USA) e</a:t>
            </a:r>
            <a:r>
              <a:rPr lang="it-IT" b="1" dirty="0">
                <a:solidFill>
                  <a:srgbClr val="002060"/>
                </a:solidFill>
                <a:latin typeface="Calibri" panose="020F0502020204030204"/>
              </a:rPr>
              <a:t> in particolare in Italia </a:t>
            </a:r>
          </a:p>
          <a:p>
            <a:endParaRPr lang="it-IT" sz="800" b="1" dirty="0">
              <a:solidFill>
                <a:srgbClr val="002060"/>
              </a:solidFill>
            </a:endParaRPr>
          </a:p>
          <a:p>
            <a:pPr marL="214308" indent="-214308">
              <a:buFont typeface="Wingdings" panose="05000000000000000000" pitchFamily="2" charset="2"/>
              <a:buChar char="Ø"/>
            </a:pPr>
            <a:r>
              <a:rPr lang="it-IT" sz="1500" b="1" dirty="0">
                <a:solidFill>
                  <a:srgbClr val="002060"/>
                </a:solidFill>
              </a:rPr>
              <a:t>UNA VISIONE DI LUNGO PERIODO: </a:t>
            </a:r>
            <a:r>
              <a:rPr lang="it-IT" sz="1500" dirty="0">
                <a:solidFill>
                  <a:schemeClr val="accent1">
                    <a:lumMod val="50000"/>
                  </a:schemeClr>
                </a:solidFill>
                <a:latin typeface="Calibri" panose="020F0502020204030204" pitchFamily="34" charset="0"/>
                <a:ea typeface="Times New Roman" panose="02020603050405020304" pitchFamily="18" charset="0"/>
              </a:rPr>
              <a:t>la continua ricerca dell’efficienza energetica, la progressiva, e non ideologica, sostituzione dei combustibili fossili con energia rinnovabile (H</a:t>
            </a:r>
            <a:r>
              <a:rPr lang="it-IT" sz="1500" baseline="-25000" dirty="0">
                <a:solidFill>
                  <a:schemeClr val="accent1">
                    <a:lumMod val="50000"/>
                  </a:schemeClr>
                </a:solidFill>
                <a:latin typeface="Calibri" panose="020F0502020204030204" pitchFamily="34" charset="0"/>
                <a:ea typeface="Times New Roman" panose="02020603050405020304" pitchFamily="18" charset="0"/>
              </a:rPr>
              <a:t>2</a:t>
            </a:r>
            <a:r>
              <a:rPr lang="it-IT" sz="1500" dirty="0">
                <a:solidFill>
                  <a:schemeClr val="accent1">
                    <a:lumMod val="50000"/>
                  </a:schemeClr>
                </a:solidFill>
                <a:latin typeface="Calibri" panose="020F0502020204030204" pitchFamily="34" charset="0"/>
                <a:ea typeface="Times New Roman" panose="02020603050405020304" pitchFamily="18" charset="0"/>
              </a:rPr>
              <a:t> e energia elettrica rinnovabile), senza ignorare la possibilità dell’energia nucleare di ultima generazione e le attività di cattura, stoccaggio e riutilizzo della CO</a:t>
            </a:r>
            <a:r>
              <a:rPr lang="it-IT" sz="1500" baseline="-25000" dirty="0">
                <a:solidFill>
                  <a:schemeClr val="accent1">
                    <a:lumMod val="50000"/>
                  </a:schemeClr>
                </a:solidFill>
                <a:latin typeface="Calibri" panose="020F0502020204030204" pitchFamily="34" charset="0"/>
                <a:ea typeface="Times New Roman" panose="02020603050405020304" pitchFamily="18" charset="0"/>
              </a:rPr>
              <a:t>2</a:t>
            </a:r>
            <a:r>
              <a:rPr lang="it-IT" sz="1500" dirty="0">
                <a:solidFill>
                  <a:schemeClr val="accent1">
                    <a:lumMod val="50000"/>
                  </a:schemeClr>
                </a:solidFill>
              </a:rPr>
              <a:t>;</a:t>
            </a:r>
            <a:r>
              <a:rPr lang="it-IT" sz="1500" dirty="0">
                <a:solidFill>
                  <a:srgbClr val="002060"/>
                </a:solidFill>
              </a:rPr>
              <a:t> </a:t>
            </a:r>
          </a:p>
          <a:p>
            <a:pPr marL="214308" indent="-214308">
              <a:buFont typeface="Wingdings" panose="05000000000000000000" pitchFamily="2" charset="2"/>
              <a:buChar char="Ø"/>
            </a:pPr>
            <a:r>
              <a:rPr lang="it-IT" sz="1500" b="1" dirty="0">
                <a:solidFill>
                  <a:srgbClr val="002060"/>
                </a:solidFill>
              </a:rPr>
              <a:t>MECCANISMI DI ENERGY RELEASE</a:t>
            </a:r>
            <a:r>
              <a:rPr lang="it-IT" sz="1500" dirty="0">
                <a:solidFill>
                  <a:srgbClr val="002060"/>
                </a:solidFill>
              </a:rPr>
              <a:t>: il decreto per incentivare l’autoproduzione di energia dell’industria potrà avvantaggiare circa 4.000 imprese. </a:t>
            </a:r>
          </a:p>
          <a:p>
            <a:pPr marL="214308" indent="-214308">
              <a:buFont typeface="Wingdings" panose="05000000000000000000" pitchFamily="2" charset="2"/>
              <a:buChar char="Ø"/>
            </a:pPr>
            <a:r>
              <a:rPr lang="it-IT" sz="1500" b="1" dirty="0">
                <a:solidFill>
                  <a:srgbClr val="002060"/>
                </a:solidFill>
              </a:rPr>
              <a:t>RIVEDERE LA GAS RELEASE </a:t>
            </a:r>
            <a:r>
              <a:rPr lang="it-IT" sz="1500" dirty="0">
                <a:solidFill>
                  <a:srgbClr val="002060"/>
                </a:solidFill>
              </a:rPr>
              <a:t>poiché è su un binario morto. </a:t>
            </a:r>
            <a:endParaRPr lang="it-IT" sz="1500" b="1" dirty="0">
              <a:solidFill>
                <a:srgbClr val="002060"/>
              </a:solidFill>
            </a:endParaRPr>
          </a:p>
        </p:txBody>
      </p:sp>
      <p:sp>
        <p:nvSpPr>
          <p:cNvPr id="2" name="Segnaposto numero diapositiva 15">
            <a:extLst>
              <a:ext uri="{FF2B5EF4-FFF2-40B4-BE49-F238E27FC236}">
                <a16:creationId xmlns="" xmlns:a16="http://schemas.microsoft.com/office/drawing/2014/main" id="{A281F6F0-8CC8-5B3B-9B04-2FC1041E268B}"/>
              </a:ext>
            </a:extLst>
          </p:cNvPr>
          <p:cNvSpPr txBox="1">
            <a:spLocks/>
          </p:cNvSpPr>
          <p:nvPr/>
        </p:nvSpPr>
        <p:spPr>
          <a:xfrm>
            <a:off x="6324344" y="4767264"/>
            <a:ext cx="2057400" cy="273844"/>
          </a:xfrm>
          <a:prstGeom prst="rect">
            <a:avLst/>
          </a:prstGeom>
        </p:spPr>
        <p:txBody>
          <a:bodyPr lIns="68579" tIns="34289" rIns="68579" bIns="34289"/>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B390571-9C35-4851-A8BA-F474CD08C53E}" type="slidenum">
              <a:rPr lang="it-IT" sz="900">
                <a:solidFill>
                  <a:srgbClr val="898989"/>
                </a:solidFill>
              </a:rPr>
              <a:pPr algn="r"/>
              <a:t>32</a:t>
            </a:fld>
            <a:endParaRPr lang="it-IT" sz="900" dirty="0">
              <a:solidFill>
                <a:srgbClr val="898989"/>
              </a:solidFill>
            </a:endParaRPr>
          </a:p>
        </p:txBody>
      </p:sp>
      <p:sp>
        <p:nvSpPr>
          <p:cNvPr id="6" name="CasellaDiTesto 5">
            <a:extLst>
              <a:ext uri="{FF2B5EF4-FFF2-40B4-BE49-F238E27FC236}">
                <a16:creationId xmlns="" xmlns:a16="http://schemas.microsoft.com/office/drawing/2014/main" id="{BD06D2C9-A889-96CD-AE9C-7C8488C287EE}"/>
              </a:ext>
            </a:extLst>
          </p:cNvPr>
          <p:cNvSpPr txBox="1"/>
          <p:nvPr/>
        </p:nvSpPr>
        <p:spPr>
          <a:xfrm>
            <a:off x="2" y="460118"/>
            <a:ext cx="9143999"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E’ pertanto necessario:</a:t>
            </a:r>
          </a:p>
        </p:txBody>
      </p:sp>
    </p:spTree>
    <p:extLst>
      <p:ext uri="{BB962C8B-B14F-4D97-AF65-F5344CB8AC3E}">
        <p14:creationId xmlns:p14="http://schemas.microsoft.com/office/powerpoint/2010/main" val="1440859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a:extLst>
              <a:ext uri="{FF2B5EF4-FFF2-40B4-BE49-F238E27FC236}">
                <a16:creationId xmlns="" xmlns:a16="http://schemas.microsoft.com/office/drawing/2014/main" id="{7869D5D0-4800-5340-00A8-A7098456D1EA}"/>
              </a:ext>
            </a:extLst>
          </p:cNvPr>
          <p:cNvSpPr txBox="1"/>
          <p:nvPr/>
        </p:nvSpPr>
        <p:spPr>
          <a:xfrm>
            <a:off x="129596" y="881511"/>
            <a:ext cx="9014404" cy="3549690"/>
          </a:xfrm>
          <a:prstGeom prst="rect">
            <a:avLst/>
          </a:prstGeom>
          <a:noFill/>
        </p:spPr>
        <p:txBody>
          <a:bodyPr wrap="square" lIns="68579" tIns="34289" rIns="68579" bIns="34289">
            <a:spAutoFit/>
          </a:bodyPr>
          <a:lstStyle/>
          <a:p>
            <a:pPr marL="214308" indent="-214308">
              <a:lnSpc>
                <a:spcPct val="150000"/>
              </a:lnSpc>
              <a:spcAft>
                <a:spcPts val="450"/>
              </a:spcAft>
              <a:buFont typeface="Wingdings" panose="05000000000000000000" pitchFamily="2" charset="2"/>
              <a:buChar char="Ø"/>
            </a:pPr>
            <a:r>
              <a:rPr lang="it-IT" sz="1800" b="1" dirty="0">
                <a:solidFill>
                  <a:srgbClr val="002060"/>
                </a:solidFill>
                <a:ea typeface="Calibri" panose="020F0502020204030204" pitchFamily="34" charset="0"/>
                <a:cs typeface="Calibri" panose="020F0502020204030204" pitchFamily="34" charset="0"/>
              </a:rPr>
              <a:t>PIANO TRANSIZIONE 5.0: </a:t>
            </a:r>
            <a:r>
              <a:rPr lang="it-IT" sz="1200" b="1" dirty="0">
                <a:solidFill>
                  <a:srgbClr val="002060"/>
                </a:solidFill>
                <a:ea typeface="Calibri" panose="020F0502020204030204" pitchFamily="34" charset="0"/>
                <a:cs typeface="Calibri" panose="020F0502020204030204" pitchFamily="34" charset="0"/>
              </a:rPr>
              <a:t>Includere i settori con emissioni di CO2 </a:t>
            </a:r>
            <a:r>
              <a:rPr lang="it-IT" sz="1200" b="1" i="1" dirty="0">
                <a:solidFill>
                  <a:srgbClr val="002060"/>
                </a:solidFill>
                <a:ea typeface="Calibri" panose="020F0502020204030204" pitchFamily="34" charset="0"/>
                <a:cs typeface="Calibri" panose="020F0502020204030204" pitchFamily="34" charset="0"/>
              </a:rPr>
              <a:t>«difficili da abbattere» e «sfidanti da abbattere»</a:t>
            </a:r>
            <a:endParaRPr lang="it-IT" sz="1500" b="1" dirty="0">
              <a:solidFill>
                <a:srgbClr val="002060"/>
              </a:solidFill>
              <a:ea typeface="Calibri" panose="020F0502020204030204" pitchFamily="34" charset="0"/>
              <a:cs typeface="Calibri" panose="020F0502020204030204" pitchFamily="34" charset="0"/>
            </a:endParaRPr>
          </a:p>
          <a:p>
            <a:pPr marL="214308" indent="-214308">
              <a:lnSpc>
                <a:spcPct val="150000"/>
              </a:lnSpc>
              <a:spcAft>
                <a:spcPts val="450"/>
              </a:spcAft>
              <a:buFont typeface="Wingdings" panose="05000000000000000000" pitchFamily="2" charset="2"/>
              <a:buChar char="Ø"/>
            </a:pPr>
            <a:r>
              <a:rPr lang="it-IT" sz="1800" b="1" dirty="0">
                <a:solidFill>
                  <a:srgbClr val="002060"/>
                </a:solidFill>
                <a:ea typeface="Calibri" panose="020F0502020204030204" pitchFamily="34" charset="0"/>
                <a:cs typeface="Calibri" panose="020F0502020204030204" pitchFamily="34" charset="0"/>
              </a:rPr>
              <a:t>FORMAZIONE E INVESTIMENTI IN RICERCA E SVILUPPO</a:t>
            </a:r>
          </a:p>
          <a:p>
            <a:pPr marL="214308" indent="-214308">
              <a:lnSpc>
                <a:spcPct val="150000"/>
              </a:lnSpc>
              <a:spcAft>
                <a:spcPts val="450"/>
              </a:spcAft>
              <a:buFont typeface="Wingdings" panose="05000000000000000000" pitchFamily="2" charset="2"/>
              <a:buChar char="Ø"/>
            </a:pPr>
            <a:r>
              <a:rPr lang="it-IT" sz="1800" b="1" dirty="0">
                <a:solidFill>
                  <a:srgbClr val="002060"/>
                </a:solidFill>
                <a:ea typeface="Calibri" panose="020F0502020204030204" pitchFamily="34" charset="0"/>
                <a:cs typeface="Calibri" panose="020F0502020204030204" pitchFamily="34" charset="0"/>
              </a:rPr>
              <a:t>PER LA CASA: </a:t>
            </a:r>
            <a:r>
              <a:rPr lang="it-IT" sz="1500" b="1" dirty="0">
                <a:solidFill>
                  <a:srgbClr val="002060"/>
                </a:solidFill>
              </a:rPr>
              <a:t>Piano nazionale di </a:t>
            </a:r>
            <a:r>
              <a:rPr lang="it-IT" sz="1500" b="1" dirty="0" err="1">
                <a:solidFill>
                  <a:srgbClr val="002060"/>
                </a:solidFill>
              </a:rPr>
              <a:t>Housing</a:t>
            </a:r>
            <a:r>
              <a:rPr lang="it-IT" sz="1500" b="1" dirty="0">
                <a:solidFill>
                  <a:srgbClr val="002060"/>
                </a:solidFill>
              </a:rPr>
              <a:t> sociale e accesso al bene Casa a costi sostenibili</a:t>
            </a:r>
            <a:endParaRPr lang="it-IT" sz="1500" dirty="0">
              <a:solidFill>
                <a:srgbClr val="002060"/>
              </a:solidFill>
            </a:endParaRPr>
          </a:p>
          <a:p>
            <a:pPr marL="214308" indent="-214308">
              <a:lnSpc>
                <a:spcPct val="150000"/>
              </a:lnSpc>
              <a:spcAft>
                <a:spcPts val="450"/>
              </a:spcAft>
              <a:buFont typeface="Wingdings" panose="05000000000000000000" pitchFamily="2" charset="2"/>
              <a:buChar char="Ø"/>
            </a:pPr>
            <a:r>
              <a:rPr lang="it-IT" sz="1800" b="1" dirty="0">
                <a:solidFill>
                  <a:srgbClr val="002060"/>
                </a:solidFill>
              </a:rPr>
              <a:t>PER LA RIGERAZIONE URBANA</a:t>
            </a:r>
            <a:r>
              <a:rPr lang="it-IT" sz="1500" dirty="0">
                <a:solidFill>
                  <a:srgbClr val="002060"/>
                </a:solidFill>
              </a:rPr>
              <a:t>: Creazione di un </a:t>
            </a:r>
            <a:r>
              <a:rPr lang="it-IT" sz="1500" b="1" dirty="0">
                <a:solidFill>
                  <a:srgbClr val="002060"/>
                </a:solidFill>
              </a:rPr>
              <a:t>Fondo nazionale per la rigenerazione urbana</a:t>
            </a:r>
            <a:endParaRPr lang="it-IT" sz="1500" dirty="0">
              <a:solidFill>
                <a:srgbClr val="002060"/>
              </a:solidFill>
            </a:endParaRPr>
          </a:p>
          <a:p>
            <a:pPr marL="214308" indent="-214308">
              <a:spcAft>
                <a:spcPts val="450"/>
              </a:spcAft>
              <a:buFont typeface="Wingdings" panose="05000000000000000000" pitchFamily="2" charset="2"/>
              <a:buChar char="Ø"/>
            </a:pPr>
            <a:r>
              <a:rPr lang="it-IT" sz="1800" b="1" dirty="0">
                <a:solidFill>
                  <a:srgbClr val="002060"/>
                </a:solidFill>
              </a:rPr>
              <a:t>PER L’AMBIENTE: </a:t>
            </a:r>
            <a:r>
              <a:rPr lang="it-IT" sz="1500" b="1" dirty="0">
                <a:solidFill>
                  <a:srgbClr val="002060"/>
                </a:solidFill>
              </a:rPr>
              <a:t>Piano di messa in sicurezza idrogeologica del territorio</a:t>
            </a:r>
            <a:endParaRPr lang="it-IT" sz="1500" dirty="0">
              <a:solidFill>
                <a:srgbClr val="002060"/>
              </a:solidFill>
            </a:endParaRPr>
          </a:p>
          <a:p>
            <a:pPr marL="214308" indent="-214308">
              <a:spcAft>
                <a:spcPts val="450"/>
              </a:spcAft>
              <a:buFont typeface="Wingdings" panose="05000000000000000000" pitchFamily="2" charset="2"/>
              <a:buChar char="Ø"/>
            </a:pPr>
            <a:r>
              <a:rPr lang="it-IT" sz="1800" b="1" dirty="0">
                <a:solidFill>
                  <a:srgbClr val="002060"/>
                </a:solidFill>
              </a:rPr>
              <a:t>PER LA TRANSIZIONE GREEN E DIGITALE</a:t>
            </a:r>
            <a:r>
              <a:rPr lang="it-IT" sz="1500" b="1" dirty="0">
                <a:solidFill>
                  <a:srgbClr val="002060"/>
                </a:solidFill>
              </a:rPr>
              <a:t>: Investimenti europei </a:t>
            </a:r>
            <a:r>
              <a:rPr lang="it-IT" sz="1500" dirty="0">
                <a:solidFill>
                  <a:srgbClr val="002060"/>
                </a:solidFill>
              </a:rPr>
              <a:t>e un </a:t>
            </a:r>
            <a:r>
              <a:rPr lang="it-IT" sz="1500" b="1" dirty="0">
                <a:solidFill>
                  <a:srgbClr val="002060"/>
                </a:solidFill>
              </a:rPr>
              <a:t>Riordino degli inventivi fiscali per avviare un Piano pluriennale di riqualificazione energetica e sismica del patrimonio immobiliare </a:t>
            </a:r>
          </a:p>
          <a:p>
            <a:pPr marL="214308" indent="-214308">
              <a:lnSpc>
                <a:spcPct val="150000"/>
              </a:lnSpc>
              <a:spcAft>
                <a:spcPts val="450"/>
              </a:spcAft>
              <a:buFont typeface="Wingdings" panose="05000000000000000000" pitchFamily="2" charset="2"/>
              <a:buChar char="Ø"/>
            </a:pPr>
            <a:r>
              <a:rPr lang="it-IT" sz="1800" b="1" dirty="0">
                <a:solidFill>
                  <a:srgbClr val="002060"/>
                </a:solidFill>
              </a:rPr>
              <a:t>PER IL CARO MATERIALI</a:t>
            </a:r>
            <a:r>
              <a:rPr lang="it-IT" sz="1500" dirty="0">
                <a:solidFill>
                  <a:srgbClr val="002060"/>
                </a:solidFill>
              </a:rPr>
              <a:t>: </a:t>
            </a:r>
            <a:r>
              <a:rPr lang="it-IT" sz="1500" b="1" dirty="0">
                <a:solidFill>
                  <a:srgbClr val="002060"/>
                </a:solidFill>
              </a:rPr>
              <a:t>Prorogare la misura per evitare il blocco di migliaia di cantieri </a:t>
            </a:r>
            <a:endParaRPr lang="it-IT" sz="1500" dirty="0">
              <a:solidFill>
                <a:srgbClr val="002060"/>
              </a:solidFill>
            </a:endParaRPr>
          </a:p>
          <a:p>
            <a:pPr marL="214308" indent="-214308">
              <a:buFont typeface="Wingdings" panose="05000000000000000000" pitchFamily="2" charset="2"/>
              <a:buChar char="Ø"/>
            </a:pPr>
            <a:endParaRPr lang="it-IT" sz="1100" b="1" dirty="0">
              <a:solidFill>
                <a:srgbClr val="002060"/>
              </a:solidFill>
              <a:ea typeface="Calibri" panose="020F0502020204030204" pitchFamily="34" charset="0"/>
              <a:cs typeface="Calibri" panose="020F0502020204030204" pitchFamily="34" charset="0"/>
            </a:endParaRPr>
          </a:p>
        </p:txBody>
      </p:sp>
      <p:sp>
        <p:nvSpPr>
          <p:cNvPr id="3" name="CasellaDiTesto 2">
            <a:extLst>
              <a:ext uri="{FF2B5EF4-FFF2-40B4-BE49-F238E27FC236}">
                <a16:creationId xmlns="" xmlns:a16="http://schemas.microsoft.com/office/drawing/2014/main" id="{BD06D2C9-A889-96CD-AE9C-7C8488C287EE}"/>
              </a:ext>
            </a:extLst>
          </p:cNvPr>
          <p:cNvSpPr txBox="1"/>
          <p:nvPr/>
        </p:nvSpPr>
        <p:spPr>
          <a:xfrm>
            <a:off x="175848" y="408031"/>
            <a:ext cx="8968153" cy="438581"/>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E’ pertanto necessario:</a:t>
            </a:r>
          </a:p>
        </p:txBody>
      </p:sp>
    </p:spTree>
    <p:extLst>
      <p:ext uri="{BB962C8B-B14F-4D97-AF65-F5344CB8AC3E}">
        <p14:creationId xmlns:p14="http://schemas.microsoft.com/office/powerpoint/2010/main" val="91037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12782" y="325065"/>
            <a:ext cx="4887823" cy="2948940"/>
          </a:xfrm>
          <a:prstGeom prst="rect">
            <a:avLst/>
          </a:prstGeom>
        </p:spPr>
        <p:txBody>
          <a:bodyPr vert="horz" lIns="34289" tIns="34289" rIns="34289" bIns="34289" rtlCol="0">
            <a:noAutofit/>
          </a:bodyPr>
          <a:lstStyle/>
          <a:p>
            <a:pPr marL="9525" marR="3810" algn="ctr">
              <a:lnSpc>
                <a:spcPct val="90000"/>
              </a:lnSpc>
              <a:spcBef>
                <a:spcPts val="79"/>
              </a:spcBef>
              <a:buClr>
                <a:srgbClr val="4472C4"/>
              </a:buClr>
              <a:defRPr/>
            </a:pPr>
            <a:endParaRPr lang="en-US" sz="2100" spc="-4" dirty="0">
              <a:solidFill>
                <a:srgbClr val="002060"/>
              </a:solidFill>
              <a:latin typeface="Arial" panose="020B0604020202020204" pitchFamily="34" charset="0"/>
              <a:cs typeface="Arial" panose="020B0604020202020204" pitchFamily="34" charset="0"/>
            </a:endParaRPr>
          </a:p>
          <a:p>
            <a:pPr marL="9525" marR="3810" algn="ctr">
              <a:lnSpc>
                <a:spcPct val="90000"/>
              </a:lnSpc>
              <a:spcBef>
                <a:spcPts val="79"/>
              </a:spcBef>
              <a:buClr>
                <a:srgbClr val="4472C4"/>
              </a:buClr>
              <a:defRPr/>
            </a:pPr>
            <a:r>
              <a:rPr lang="en-US" sz="2100" spc="-4" dirty="0">
                <a:solidFill>
                  <a:srgbClr val="002060"/>
                </a:solidFill>
                <a:latin typeface="Arial" panose="020B0604020202020204" pitchFamily="34" charset="0"/>
                <a:cs typeface="Arial" panose="020B0604020202020204" pitchFamily="34" charset="0"/>
              </a:rPr>
              <a:t>I dati e le elaborazioni sono tratti dal Rapporto di Federcostruzioni al </a:t>
            </a:r>
          </a:p>
          <a:p>
            <a:pPr marL="9525" marR="3810" algn="ctr">
              <a:lnSpc>
                <a:spcPct val="90000"/>
              </a:lnSpc>
              <a:spcBef>
                <a:spcPts val="79"/>
              </a:spcBef>
              <a:buClr>
                <a:srgbClr val="4472C4"/>
              </a:buClr>
              <a:defRPr/>
            </a:pPr>
            <a:r>
              <a:rPr lang="en-US" sz="2100" spc="-4" dirty="0">
                <a:solidFill>
                  <a:srgbClr val="002060"/>
                </a:solidFill>
                <a:latin typeface="Arial" panose="020B0604020202020204" pitchFamily="34" charset="0"/>
                <a:cs typeface="Arial" panose="020B0604020202020204" pitchFamily="34" charset="0"/>
              </a:rPr>
              <a:t>SAIE 2024</a:t>
            </a:r>
          </a:p>
          <a:p>
            <a:pPr marL="9525" marR="3810" algn="ctr">
              <a:lnSpc>
                <a:spcPct val="90000"/>
              </a:lnSpc>
              <a:spcBef>
                <a:spcPts val="79"/>
              </a:spcBef>
              <a:buClr>
                <a:srgbClr val="4472C4"/>
              </a:buClr>
              <a:defRPr/>
            </a:pPr>
            <a:r>
              <a:rPr lang="en-US" sz="2100" spc="-4" dirty="0">
                <a:solidFill>
                  <a:srgbClr val="002060"/>
                </a:solidFill>
                <a:latin typeface="Arial" panose="020B0604020202020204" pitchFamily="34" charset="0"/>
                <a:cs typeface="Arial" panose="020B0604020202020204" pitchFamily="34" charset="0"/>
              </a:rPr>
              <a:t> ed è realizzato dai Centri Studi delle Associazioni aderenti a Federcostruzioni con il supporto del SAIE</a:t>
            </a:r>
          </a:p>
        </p:txBody>
      </p:sp>
      <p:grpSp>
        <p:nvGrpSpPr>
          <p:cNvPr id="12" name="Gruppo 11"/>
          <p:cNvGrpSpPr/>
          <p:nvPr/>
        </p:nvGrpSpPr>
        <p:grpSpPr>
          <a:xfrm>
            <a:off x="343396" y="219827"/>
            <a:ext cx="3069231" cy="4203216"/>
            <a:chOff x="457861" y="293102"/>
            <a:chExt cx="4092308" cy="5604288"/>
          </a:xfrm>
          <a:effectLst>
            <a:outerShdw blurRad="63500" sx="102000" sy="102000" algn="ctr" rotWithShape="0">
              <a:prstClr val="black">
                <a:alpha val="40000"/>
              </a:prstClr>
            </a:outerShdw>
          </a:effectLst>
        </p:grpSpPr>
        <p:sp>
          <p:nvSpPr>
            <p:cNvPr id="11" name="Rettangolo 10"/>
            <p:cNvSpPr/>
            <p:nvPr/>
          </p:nvSpPr>
          <p:spPr>
            <a:xfrm>
              <a:off x="457861" y="293102"/>
              <a:ext cx="4092307" cy="5604288"/>
            </a:xfrm>
            <a:prstGeom prst="rect">
              <a:avLst/>
            </a:prstGeom>
            <a:solidFill>
              <a:srgbClr val="02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a:solidFill>
                  <a:prstClr val="white"/>
                </a:solidFill>
                <a:latin typeface="Calibri" panose="020F0502020204030204"/>
              </a:endParaRPr>
            </a:p>
          </p:txBody>
        </p:sp>
        <p:sp>
          <p:nvSpPr>
            <p:cNvPr id="8" name="CasellaDiTesto 7"/>
            <p:cNvSpPr txBox="1"/>
            <p:nvPr/>
          </p:nvSpPr>
          <p:spPr>
            <a:xfrm>
              <a:off x="457862" y="1165133"/>
              <a:ext cx="4092307" cy="4370427"/>
            </a:xfrm>
            <a:prstGeom prst="rect">
              <a:avLst/>
            </a:prstGeom>
            <a:noFill/>
          </p:spPr>
          <p:txBody>
            <a:bodyPr wrap="square" rtlCol="0">
              <a:spAutoFit/>
            </a:bodyPr>
            <a:lstStyle/>
            <a:p>
              <a:pPr algn="ctr">
                <a:defRPr/>
              </a:pPr>
              <a:r>
                <a:rPr lang="it-IT" sz="2100" b="1" dirty="0">
                  <a:solidFill>
                    <a:prstClr val="white"/>
                  </a:solidFill>
                  <a:latin typeface="Calibri" panose="020F0502020204030204"/>
                </a:rPr>
                <a:t>RAPPORTO 2023</a:t>
              </a:r>
            </a:p>
            <a:p>
              <a:pPr algn="ctr">
                <a:defRPr/>
              </a:pPr>
              <a:endParaRPr lang="it-IT" sz="900" b="1" dirty="0">
                <a:solidFill>
                  <a:prstClr val="white"/>
                </a:solidFill>
                <a:latin typeface="Calibri" panose="020F0502020204030204"/>
              </a:endParaRPr>
            </a:p>
            <a:p>
              <a:pPr algn="ctr">
                <a:defRPr/>
              </a:pPr>
              <a:r>
                <a:rPr lang="it-IT" sz="1500" spc="-113" dirty="0">
                  <a:solidFill>
                    <a:prstClr val="white"/>
                  </a:solidFill>
                  <a:latin typeface="Calibri" panose="020F0502020204030204"/>
                </a:rPr>
                <a:t>Il Sistema delle costruzioni in Italia</a:t>
              </a: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lgn="ctr">
                <a:defRPr/>
              </a:pPr>
              <a:endParaRPr lang="it-IT" sz="1500" spc="-113" dirty="0">
                <a:solidFill>
                  <a:prstClr val="white"/>
                </a:solidFill>
                <a:latin typeface="Calibri" panose="020F0502020204030204"/>
              </a:endParaRPr>
            </a:p>
            <a:p>
              <a:pPr>
                <a:defRPr/>
              </a:pPr>
              <a:r>
                <a:rPr lang="it-IT" sz="1100" spc="-113" dirty="0">
                  <a:solidFill>
                    <a:prstClr val="white"/>
                  </a:solidFill>
                  <a:latin typeface="Calibri" panose="020F0502020204030204"/>
                </a:rPr>
                <a:t>                                     </a:t>
              </a:r>
              <a:r>
                <a:rPr lang="it-IT" sz="900" dirty="0">
                  <a:solidFill>
                    <a:prstClr val="white"/>
                  </a:solidFill>
                  <a:latin typeface="Calibri" panose="020F0502020204030204"/>
                </a:rPr>
                <a:t>con il sostegno di </a:t>
              </a:r>
            </a:p>
          </p:txBody>
        </p:sp>
        <p:pic>
          <p:nvPicPr>
            <p:cNvPr id="1026" name="Picture 2" descr="C:\Users\Admin\Downloads\Federcostruzioni_15_bl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557" y="2214214"/>
              <a:ext cx="2504914" cy="15974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 xmlns:a16="http://schemas.microsoft.com/office/drawing/2014/main" id="{7EABDE58-21F5-3A01-5E36-12A47C5FBD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074"/>
            <a:stretch/>
          </p:blipFill>
          <p:spPr bwMode="auto">
            <a:xfrm>
              <a:off x="2504014" y="4953965"/>
              <a:ext cx="1030978" cy="62448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2" descr="C:\Users\Admin\Downloads\Federcostruzioni_15_white.jpg">
            <a:extLst>
              <a:ext uri="{FF2B5EF4-FFF2-40B4-BE49-F238E27FC236}">
                <a16:creationId xmlns="" xmlns:a16="http://schemas.microsoft.com/office/drawing/2014/main" id="{D417FA76-19F4-0F9E-8ED0-2D16CAFB8D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2277" y="2886987"/>
            <a:ext cx="2598329" cy="165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7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rma 40">
            <a:extLst>
              <a:ext uri="{FF2B5EF4-FFF2-40B4-BE49-F238E27FC236}">
                <a16:creationId xmlns="" xmlns:a16="http://schemas.microsoft.com/office/drawing/2014/main" id="{670BCFF1-0D04-6CAF-42C4-F82F4C4CF451}"/>
              </a:ext>
            </a:extLst>
          </p:cNvPr>
          <p:cNvSpPr/>
          <p:nvPr/>
        </p:nvSpPr>
        <p:spPr>
          <a:xfrm>
            <a:off x="2339651" y="442456"/>
            <a:ext cx="4729910" cy="4811128"/>
          </a:xfrm>
          <a:prstGeom prst="gear9">
            <a:avLst>
              <a:gd name="adj1" fmla="val 7720"/>
              <a:gd name="adj2" fmla="val 1763"/>
            </a:avLst>
          </a:prstGeom>
          <a:solidFill>
            <a:srgbClr val="002060"/>
          </a:solidFill>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a:lstStyle/>
          <a:p>
            <a:pPr defTabSz="685800">
              <a:defRPr/>
            </a:pPr>
            <a:endParaRPr lang="it-IT">
              <a:solidFill>
                <a:prstClr val="white"/>
              </a:solidFill>
              <a:latin typeface="Calibri" panose="020F0502020204030204"/>
            </a:endParaRPr>
          </a:p>
        </p:txBody>
      </p:sp>
      <p:sp>
        <p:nvSpPr>
          <p:cNvPr id="14" name="Ovale 13">
            <a:extLst>
              <a:ext uri="{FF2B5EF4-FFF2-40B4-BE49-F238E27FC236}">
                <a16:creationId xmlns="" xmlns:a16="http://schemas.microsoft.com/office/drawing/2014/main" id="{F44A2CB1-A2EB-7648-D4B8-98AA7661A1E0}"/>
              </a:ext>
            </a:extLst>
          </p:cNvPr>
          <p:cNvSpPr/>
          <p:nvPr/>
        </p:nvSpPr>
        <p:spPr>
          <a:xfrm>
            <a:off x="2857594" y="951711"/>
            <a:ext cx="3628967" cy="37160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it-IT">
              <a:solidFill>
                <a:prstClr val="white"/>
              </a:solidFill>
              <a:latin typeface="Calibri" panose="020F0502020204030204"/>
            </a:endParaRPr>
          </a:p>
        </p:txBody>
      </p:sp>
      <p:sp>
        <p:nvSpPr>
          <p:cNvPr id="4" name="CasellaDiTesto 3">
            <a:extLst>
              <a:ext uri="{FF2B5EF4-FFF2-40B4-BE49-F238E27FC236}">
                <a16:creationId xmlns="" xmlns:a16="http://schemas.microsoft.com/office/drawing/2014/main" id="{7A0BDC4B-2249-FD49-8470-C1330B5DAF44}"/>
              </a:ext>
            </a:extLst>
          </p:cNvPr>
          <p:cNvSpPr txBox="1"/>
          <p:nvPr/>
        </p:nvSpPr>
        <p:spPr>
          <a:xfrm>
            <a:off x="144802" y="91273"/>
            <a:ext cx="9144000" cy="300083"/>
          </a:xfrm>
          <a:prstGeom prst="rect">
            <a:avLst/>
          </a:prstGeom>
          <a:noFill/>
        </p:spPr>
        <p:txBody>
          <a:bodyPr wrap="square" lIns="68580" tIns="34290" rIns="68580" bIns="34290" rtlCol="0">
            <a:spAutoFit/>
          </a:bodyPr>
          <a:lstStyle/>
          <a:p>
            <a:pPr defTabSz="685800">
              <a:defRPr/>
            </a:pPr>
            <a:r>
              <a:rPr lang="it-IT" sz="1500" b="1" dirty="0">
                <a:solidFill>
                  <a:srgbClr val="002060"/>
                </a:solidFill>
                <a:latin typeface="Arial" panose="020B0604020202020204" pitchFamily="34" charset="0"/>
                <a:ea typeface="Times New Roman"/>
                <a:cs typeface="Arial" panose="020B0604020202020204" pitchFamily="34" charset="0"/>
              </a:rPr>
              <a:t>L’incertezza del quadro economico e delle prospettive di crescita nel 2024</a:t>
            </a:r>
          </a:p>
        </p:txBody>
      </p:sp>
      <p:graphicFrame>
        <p:nvGraphicFramePr>
          <p:cNvPr id="13" name="Grafico 12">
            <a:extLst>
              <a:ext uri="{FF2B5EF4-FFF2-40B4-BE49-F238E27FC236}">
                <a16:creationId xmlns="" xmlns:a16="http://schemas.microsoft.com/office/drawing/2014/main" id="{AADF6AA7-DF07-16EF-E5C6-2BE6C93222A9}"/>
              </a:ext>
            </a:extLst>
          </p:cNvPr>
          <p:cNvGraphicFramePr>
            <a:graphicFrameLocks/>
          </p:cNvGraphicFramePr>
          <p:nvPr/>
        </p:nvGraphicFramePr>
        <p:xfrm>
          <a:off x="1612564" y="899779"/>
          <a:ext cx="6141327" cy="3903299"/>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e 14">
            <a:extLst>
              <a:ext uri="{FF2B5EF4-FFF2-40B4-BE49-F238E27FC236}">
                <a16:creationId xmlns="" xmlns:a16="http://schemas.microsoft.com/office/drawing/2014/main" id="{BEFFEEA7-3B32-A33A-903E-E75AC6B7D7FA}"/>
              </a:ext>
            </a:extLst>
          </p:cNvPr>
          <p:cNvSpPr/>
          <p:nvPr/>
        </p:nvSpPr>
        <p:spPr>
          <a:xfrm>
            <a:off x="4108890" y="2244204"/>
            <a:ext cx="1148676" cy="114867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it-IT" sz="3000" b="1" dirty="0">
                <a:solidFill>
                  <a:srgbClr val="002060"/>
                </a:solidFill>
                <a:latin typeface="Calibri" panose="020F0502020204030204"/>
              </a:rPr>
              <a:t>2024</a:t>
            </a:r>
          </a:p>
          <a:p>
            <a:pPr algn="ctr" defTabSz="685800">
              <a:defRPr/>
            </a:pPr>
            <a:endParaRPr lang="it-IT" sz="2400" b="1" dirty="0">
              <a:solidFill>
                <a:srgbClr val="002060"/>
              </a:solidFill>
              <a:latin typeface="Calibri" panose="020F0502020204030204"/>
            </a:endParaRPr>
          </a:p>
        </p:txBody>
      </p:sp>
      <p:sp>
        <p:nvSpPr>
          <p:cNvPr id="17" name="CasellaDiTesto 16">
            <a:extLst>
              <a:ext uri="{FF2B5EF4-FFF2-40B4-BE49-F238E27FC236}">
                <a16:creationId xmlns="" xmlns:a16="http://schemas.microsoft.com/office/drawing/2014/main" id="{35E96A1E-E97E-E357-07D3-B7D589BA8F55}"/>
              </a:ext>
            </a:extLst>
          </p:cNvPr>
          <p:cNvSpPr txBox="1"/>
          <p:nvPr/>
        </p:nvSpPr>
        <p:spPr>
          <a:xfrm>
            <a:off x="3407237" y="1458959"/>
            <a:ext cx="1381003" cy="532453"/>
          </a:xfrm>
          <a:prstGeom prst="rect">
            <a:avLst/>
          </a:prstGeom>
          <a:noFill/>
        </p:spPr>
        <p:txBody>
          <a:bodyPr wrap="square" lIns="68580" tIns="34290" rIns="68580" bIns="34290">
            <a:spAutoFit/>
          </a:bodyPr>
          <a:lstStyle/>
          <a:p>
            <a:pPr algn="ctr" defTabSz="2100263">
              <a:lnSpc>
                <a:spcPct val="90000"/>
              </a:lnSpc>
              <a:spcBef>
                <a:spcPct val="0"/>
              </a:spcBef>
              <a:spcAft>
                <a:spcPct val="35000"/>
              </a:spcAft>
              <a:defRPr/>
            </a:pPr>
            <a:r>
              <a:rPr lang="it-IT" b="1" dirty="0" smtClean="0">
                <a:solidFill>
                  <a:prstClr val="white"/>
                </a:solidFill>
                <a:latin typeface="Arial" panose="020B0604020202020204" pitchFamily="34" charset="0"/>
                <a:cs typeface="Arial" panose="020B0604020202020204" pitchFamily="34" charset="0"/>
              </a:rPr>
              <a:t>INFLAZIONE</a:t>
            </a:r>
          </a:p>
          <a:p>
            <a:pPr algn="ctr" defTabSz="2100263">
              <a:lnSpc>
                <a:spcPct val="90000"/>
              </a:lnSpc>
              <a:spcBef>
                <a:spcPct val="0"/>
              </a:spcBef>
              <a:spcAft>
                <a:spcPct val="35000"/>
              </a:spcAft>
              <a:defRPr/>
            </a:pPr>
            <a:r>
              <a:rPr lang="it-IT" b="1" dirty="0" smtClean="0">
                <a:solidFill>
                  <a:prstClr val="white"/>
                </a:solidFill>
                <a:latin typeface="Arial" panose="020B0604020202020204" pitchFamily="34" charset="0"/>
                <a:cs typeface="Arial" panose="020B0604020202020204" pitchFamily="34" charset="0"/>
              </a:rPr>
              <a:t>1,1%</a:t>
            </a:r>
            <a:endParaRPr lang="it-IT" b="1" dirty="0">
              <a:solidFill>
                <a:prstClr val="white"/>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 xmlns:a16="http://schemas.microsoft.com/office/drawing/2014/main" id="{57F323B8-2673-03EA-AA1E-0FC7CF28DF22}"/>
              </a:ext>
            </a:extLst>
          </p:cNvPr>
          <p:cNvSpPr txBox="1"/>
          <p:nvPr/>
        </p:nvSpPr>
        <p:spPr>
          <a:xfrm>
            <a:off x="2847841" y="2315484"/>
            <a:ext cx="1310858" cy="530915"/>
          </a:xfrm>
          <a:prstGeom prst="rect">
            <a:avLst/>
          </a:prstGeom>
          <a:noFill/>
        </p:spPr>
        <p:txBody>
          <a:bodyPr wrap="square" lIns="68580" tIns="34290" rIns="68580" bIns="34290">
            <a:spAutoFit/>
          </a:bodyPr>
          <a:lstStyle/>
          <a:p>
            <a:pPr algn="ctr" defTabSz="685800">
              <a:defRPr/>
            </a:pPr>
            <a:r>
              <a:rPr lang="it-IT" sz="1200" b="1" dirty="0">
                <a:solidFill>
                  <a:prstClr val="white"/>
                </a:solidFill>
                <a:latin typeface="Arial" panose="020B0604020202020204" pitchFamily="34" charset="0"/>
                <a:cs typeface="Arial" panose="020B0604020202020204" pitchFamily="34" charset="0"/>
              </a:rPr>
              <a:t> </a:t>
            </a:r>
            <a:r>
              <a:rPr lang="it-IT" sz="1500" b="1" dirty="0">
                <a:solidFill>
                  <a:prstClr val="white"/>
                </a:solidFill>
                <a:latin typeface="Arial" panose="020B0604020202020204" pitchFamily="34" charset="0"/>
                <a:cs typeface="Arial" panose="020B0604020202020204" pitchFamily="34" charset="0"/>
              </a:rPr>
              <a:t>TASSI DI INTERESSE</a:t>
            </a:r>
            <a:endParaRPr lang="it-IT" sz="1500" dirty="0">
              <a:solidFill>
                <a:prstClr val="white"/>
              </a:solidFill>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 xmlns:a16="http://schemas.microsoft.com/office/drawing/2014/main" id="{600B4774-36F0-2D0D-97D0-1D157C6A78F4}"/>
              </a:ext>
            </a:extLst>
          </p:cNvPr>
          <p:cNvSpPr txBox="1"/>
          <p:nvPr/>
        </p:nvSpPr>
        <p:spPr>
          <a:xfrm>
            <a:off x="3967607" y="4030668"/>
            <a:ext cx="1429619" cy="484748"/>
          </a:xfrm>
          <a:prstGeom prst="rect">
            <a:avLst/>
          </a:prstGeom>
          <a:noFill/>
        </p:spPr>
        <p:txBody>
          <a:bodyPr wrap="square" lIns="68580" tIns="34290" rIns="68580" bIns="34290">
            <a:spAutoFit/>
          </a:bodyPr>
          <a:lstStyle/>
          <a:p>
            <a:pPr algn="ctr" defTabSz="2100263">
              <a:spcBef>
                <a:spcPct val="0"/>
              </a:spcBef>
              <a:defRPr/>
            </a:pPr>
            <a:r>
              <a:rPr lang="it-IT" sz="900" b="1" dirty="0" smtClean="0">
                <a:solidFill>
                  <a:prstClr val="black"/>
                </a:solidFill>
                <a:latin typeface="Arial" panose="020B0604020202020204" pitchFamily="34" charset="0"/>
                <a:cs typeface="Arial" panose="020B0604020202020204" pitchFamily="34" charset="0"/>
              </a:rPr>
              <a:t>DECARBONIZZAZIONE </a:t>
            </a:r>
            <a:r>
              <a:rPr lang="it-IT" sz="900" b="1" dirty="0">
                <a:solidFill>
                  <a:prstClr val="black"/>
                </a:solidFill>
                <a:latin typeface="Arial" panose="020B0604020202020204" pitchFamily="34" charset="0"/>
                <a:cs typeface="Arial" panose="020B0604020202020204" pitchFamily="34" charset="0"/>
              </a:rPr>
              <a:t>E TRANSIZIONE ECOLOGICA</a:t>
            </a:r>
          </a:p>
        </p:txBody>
      </p:sp>
      <p:sp>
        <p:nvSpPr>
          <p:cNvPr id="23" name="CasellaDiTesto 22">
            <a:extLst>
              <a:ext uri="{FF2B5EF4-FFF2-40B4-BE49-F238E27FC236}">
                <a16:creationId xmlns="" xmlns:a16="http://schemas.microsoft.com/office/drawing/2014/main" id="{5477CB52-B622-1644-3F03-77B11D2F0863}"/>
              </a:ext>
            </a:extLst>
          </p:cNvPr>
          <p:cNvSpPr txBox="1"/>
          <p:nvPr/>
        </p:nvSpPr>
        <p:spPr>
          <a:xfrm>
            <a:off x="3115629" y="3207185"/>
            <a:ext cx="1179826" cy="807914"/>
          </a:xfrm>
          <a:prstGeom prst="rect">
            <a:avLst/>
          </a:prstGeom>
          <a:noFill/>
        </p:spPr>
        <p:txBody>
          <a:bodyPr wrap="square" lIns="68580" tIns="34290" rIns="68580" bIns="34290">
            <a:spAutoFit/>
          </a:bodyPr>
          <a:lstStyle/>
          <a:p>
            <a:pPr algn="ctr" defTabSz="685800">
              <a:defRPr/>
            </a:pPr>
            <a:r>
              <a:rPr lang="it-IT" sz="1200" b="1" dirty="0">
                <a:solidFill>
                  <a:prstClr val="white"/>
                </a:solidFill>
                <a:latin typeface="Arial" panose="020B0604020202020204" pitchFamily="34" charset="0"/>
                <a:cs typeface="Arial" panose="020B0604020202020204" pitchFamily="34" charset="0"/>
              </a:rPr>
              <a:t>ELEVATO COSTO SCARSITA’ </a:t>
            </a:r>
          </a:p>
          <a:p>
            <a:pPr algn="ctr" defTabSz="685800">
              <a:defRPr/>
            </a:pPr>
            <a:r>
              <a:rPr lang="it-IT" sz="1200" b="1" dirty="0">
                <a:solidFill>
                  <a:prstClr val="white"/>
                </a:solidFill>
                <a:latin typeface="Arial" panose="020B0604020202020204" pitchFamily="34" charset="0"/>
                <a:cs typeface="Arial" panose="020B0604020202020204" pitchFamily="34" charset="0"/>
              </a:rPr>
              <a:t>CREDITO</a:t>
            </a:r>
          </a:p>
        </p:txBody>
      </p:sp>
      <p:sp>
        <p:nvSpPr>
          <p:cNvPr id="25" name="CasellaDiTesto 24">
            <a:extLst>
              <a:ext uri="{FF2B5EF4-FFF2-40B4-BE49-F238E27FC236}">
                <a16:creationId xmlns="" xmlns:a16="http://schemas.microsoft.com/office/drawing/2014/main" id="{0D8F385B-A03C-2907-CCFA-F2F3C539194E}"/>
              </a:ext>
            </a:extLst>
          </p:cNvPr>
          <p:cNvSpPr txBox="1"/>
          <p:nvPr/>
        </p:nvSpPr>
        <p:spPr>
          <a:xfrm>
            <a:off x="5092426" y="3352326"/>
            <a:ext cx="1179826" cy="346249"/>
          </a:xfrm>
          <a:prstGeom prst="rect">
            <a:avLst/>
          </a:prstGeom>
          <a:noFill/>
        </p:spPr>
        <p:txBody>
          <a:bodyPr wrap="square" lIns="68580" tIns="34290" rIns="68580" bIns="34290">
            <a:spAutoFit/>
          </a:bodyPr>
          <a:lstStyle/>
          <a:p>
            <a:pPr defTabSz="685800">
              <a:defRPr/>
            </a:pPr>
            <a:r>
              <a:rPr lang="it-IT" sz="1800" b="1" dirty="0">
                <a:solidFill>
                  <a:prstClr val="white"/>
                </a:solidFill>
                <a:latin typeface="Arial" panose="020B0604020202020204" pitchFamily="34" charset="0"/>
                <a:cs typeface="Arial" panose="020B0604020202020204" pitchFamily="34" charset="0"/>
              </a:rPr>
              <a:t>ENERGIA</a:t>
            </a:r>
            <a:endParaRPr lang="it-IT" sz="1800" dirty="0">
              <a:solidFill>
                <a:prstClr val="white"/>
              </a:solidFill>
              <a:latin typeface="Calibri" panose="020F0502020204030204"/>
            </a:endParaRPr>
          </a:p>
        </p:txBody>
      </p:sp>
      <p:sp>
        <p:nvSpPr>
          <p:cNvPr id="27" name="CasellaDiTesto 26">
            <a:extLst>
              <a:ext uri="{FF2B5EF4-FFF2-40B4-BE49-F238E27FC236}">
                <a16:creationId xmlns="" xmlns:a16="http://schemas.microsoft.com/office/drawing/2014/main" id="{A1A55AB7-1ADE-376E-4C16-48EE51DB9087}"/>
              </a:ext>
            </a:extLst>
          </p:cNvPr>
          <p:cNvSpPr txBox="1"/>
          <p:nvPr/>
        </p:nvSpPr>
        <p:spPr>
          <a:xfrm>
            <a:off x="5286214" y="2537339"/>
            <a:ext cx="1179826" cy="276999"/>
          </a:xfrm>
          <a:prstGeom prst="rect">
            <a:avLst/>
          </a:prstGeom>
          <a:noFill/>
        </p:spPr>
        <p:txBody>
          <a:bodyPr wrap="square" lIns="68580" tIns="34290" rIns="68580" bIns="34290">
            <a:spAutoFit/>
          </a:bodyPr>
          <a:lstStyle/>
          <a:p>
            <a:pPr algn="ctr" defTabSz="2100263">
              <a:lnSpc>
                <a:spcPct val="90000"/>
              </a:lnSpc>
              <a:spcBef>
                <a:spcPct val="0"/>
              </a:spcBef>
              <a:spcAft>
                <a:spcPct val="35000"/>
              </a:spcAft>
              <a:defRPr/>
            </a:pPr>
            <a:r>
              <a:rPr lang="it-IT" sz="1500" b="1" dirty="0">
                <a:solidFill>
                  <a:prstClr val="white"/>
                </a:solidFill>
                <a:latin typeface="Arial" panose="020B0604020202020204" pitchFamily="34" charset="0"/>
                <a:cs typeface="Arial" panose="020B0604020202020204" pitchFamily="34" charset="0"/>
              </a:rPr>
              <a:t>MATERIALI</a:t>
            </a:r>
          </a:p>
        </p:txBody>
      </p:sp>
      <p:sp>
        <p:nvSpPr>
          <p:cNvPr id="29" name="CasellaDiTesto 28">
            <a:extLst>
              <a:ext uri="{FF2B5EF4-FFF2-40B4-BE49-F238E27FC236}">
                <a16:creationId xmlns="" xmlns:a16="http://schemas.microsoft.com/office/drawing/2014/main" id="{45328514-00D1-3821-2668-1B5B6F17F9B3}"/>
              </a:ext>
            </a:extLst>
          </p:cNvPr>
          <p:cNvSpPr txBox="1"/>
          <p:nvPr/>
        </p:nvSpPr>
        <p:spPr>
          <a:xfrm>
            <a:off x="4614585" y="1379922"/>
            <a:ext cx="1518287" cy="438581"/>
          </a:xfrm>
          <a:prstGeom prst="rect">
            <a:avLst/>
          </a:prstGeom>
          <a:noFill/>
        </p:spPr>
        <p:txBody>
          <a:bodyPr wrap="square" lIns="68580" tIns="34290" rIns="68580" bIns="34290">
            <a:spAutoFit/>
          </a:bodyPr>
          <a:lstStyle/>
          <a:p>
            <a:pPr algn="ctr" defTabSz="685800">
              <a:defRPr/>
            </a:pPr>
            <a:r>
              <a:rPr lang="it-IT" sz="1200" b="1" dirty="0">
                <a:solidFill>
                  <a:prstClr val="white"/>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rPr>
              <a:t>TENSIONI</a:t>
            </a:r>
          </a:p>
          <a:p>
            <a:pPr algn="ctr" defTabSz="685800">
              <a:defRPr/>
            </a:pPr>
            <a:r>
              <a:rPr lang="it-IT" sz="1200" b="1" dirty="0">
                <a:solidFill>
                  <a:prstClr val="white"/>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rPr>
              <a:t>GEOPOLITICHE</a:t>
            </a:r>
          </a:p>
        </p:txBody>
      </p:sp>
      <p:sp>
        <p:nvSpPr>
          <p:cNvPr id="3" name="CasellaDiTesto 2">
            <a:extLst>
              <a:ext uri="{FF2B5EF4-FFF2-40B4-BE49-F238E27FC236}">
                <a16:creationId xmlns="" xmlns:a16="http://schemas.microsoft.com/office/drawing/2014/main" id="{60163F98-59A6-756D-5C85-25686294D509}"/>
              </a:ext>
            </a:extLst>
          </p:cNvPr>
          <p:cNvSpPr txBox="1"/>
          <p:nvPr/>
        </p:nvSpPr>
        <p:spPr>
          <a:xfrm>
            <a:off x="4221976" y="2792520"/>
            <a:ext cx="922505" cy="238527"/>
          </a:xfrm>
          <a:prstGeom prst="rect">
            <a:avLst/>
          </a:prstGeom>
          <a:noFill/>
        </p:spPr>
        <p:txBody>
          <a:bodyPr wrap="square" lIns="68580" tIns="34290" rIns="68580" bIns="34290" rtlCol="0">
            <a:spAutoFit/>
          </a:bodyPr>
          <a:lstStyle/>
          <a:p>
            <a:pPr algn="ctr" defTabSz="685800">
              <a:defRPr/>
            </a:pPr>
            <a:r>
              <a:rPr lang="it-IT" sz="1100" dirty="0">
                <a:solidFill>
                  <a:srgbClr val="4472C4">
                    <a:lumMod val="50000"/>
                  </a:srgbClr>
                </a:solidFill>
                <a:latin typeface="Calibri" panose="020F0502020204030204"/>
              </a:rPr>
              <a:t>PIL +0,7%</a:t>
            </a:r>
            <a:endParaRPr lang="it-IT" dirty="0">
              <a:solidFill>
                <a:srgbClr val="4472C4">
                  <a:lumMod val="50000"/>
                </a:srgbClr>
              </a:solidFill>
              <a:latin typeface="Calibri" panose="020F0502020204030204"/>
            </a:endParaRPr>
          </a:p>
        </p:txBody>
      </p:sp>
      <p:cxnSp>
        <p:nvCxnSpPr>
          <p:cNvPr id="6" name="Connettore 2 5">
            <a:extLst>
              <a:ext uri="{FF2B5EF4-FFF2-40B4-BE49-F238E27FC236}">
                <a16:creationId xmlns="" xmlns:a16="http://schemas.microsoft.com/office/drawing/2014/main" id="{74FC73CF-DAFB-E6DE-7AC0-C97DF8D70810}"/>
              </a:ext>
            </a:extLst>
          </p:cNvPr>
          <p:cNvCxnSpPr/>
          <p:nvPr/>
        </p:nvCxnSpPr>
        <p:spPr>
          <a:xfrm flipH="1">
            <a:off x="6633928" y="1664198"/>
            <a:ext cx="341336" cy="308610"/>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 xmlns:a16="http://schemas.microsoft.com/office/drawing/2014/main" id="{F9B68E16-6528-6056-83F1-73B528E66809}"/>
              </a:ext>
            </a:extLst>
          </p:cNvPr>
          <p:cNvCxnSpPr>
            <a:cxnSpLocks/>
          </p:cNvCxnSpPr>
          <p:nvPr/>
        </p:nvCxnSpPr>
        <p:spPr>
          <a:xfrm flipV="1">
            <a:off x="4413140" y="4501002"/>
            <a:ext cx="143016" cy="478996"/>
          </a:xfrm>
          <a:prstGeom prst="straightConnector1">
            <a:avLst/>
          </a:prstGeom>
          <a:ln w="762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 xmlns:a16="http://schemas.microsoft.com/office/drawing/2014/main" id="{3D237D58-AAA4-1E99-DB48-232F7B2136B8}"/>
              </a:ext>
            </a:extLst>
          </p:cNvPr>
          <p:cNvCxnSpPr/>
          <p:nvPr/>
        </p:nvCxnSpPr>
        <p:spPr>
          <a:xfrm flipH="1">
            <a:off x="5520691" y="540068"/>
            <a:ext cx="161648" cy="308610"/>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 xmlns:a16="http://schemas.microsoft.com/office/drawing/2014/main" id="{D1B8CD28-06C4-06FC-EC43-350097FD5409}"/>
              </a:ext>
            </a:extLst>
          </p:cNvPr>
          <p:cNvCxnSpPr>
            <a:cxnSpLocks/>
          </p:cNvCxnSpPr>
          <p:nvPr/>
        </p:nvCxnSpPr>
        <p:spPr>
          <a:xfrm flipH="1" flipV="1">
            <a:off x="6486561" y="4271058"/>
            <a:ext cx="517944" cy="304074"/>
          </a:xfrm>
          <a:prstGeom prst="straightConnector1">
            <a:avLst/>
          </a:prstGeom>
          <a:ln w="762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 xmlns:a16="http://schemas.microsoft.com/office/drawing/2014/main" id="{1746FF47-9561-4609-78AB-3C5DC2508479}"/>
              </a:ext>
            </a:extLst>
          </p:cNvPr>
          <p:cNvSpPr txBox="1"/>
          <p:nvPr/>
        </p:nvSpPr>
        <p:spPr>
          <a:xfrm>
            <a:off x="268478" y="428543"/>
            <a:ext cx="2023093" cy="4239259"/>
          </a:xfrm>
          <a:prstGeom prst="rect">
            <a:avLst/>
          </a:prstGeom>
          <a:noFill/>
        </p:spPr>
        <p:txBody>
          <a:bodyPr wrap="square" lIns="68580" tIns="34290" rIns="68580" bIns="34290">
            <a:spAutoFit/>
          </a:bodyPr>
          <a:lstStyle/>
          <a:p>
            <a:pPr algn="ctr">
              <a:defRPr/>
            </a:pPr>
            <a:r>
              <a:rPr lang="it-IT" sz="1500" b="1" dirty="0">
                <a:solidFill>
                  <a:srgbClr val="002060"/>
                </a:solidFill>
                <a:latin typeface="Arial" panose="020B0604020202020204" pitchFamily="34" charset="0"/>
                <a:ea typeface="Times New Roman"/>
                <a:cs typeface="Arial" panose="020B0604020202020204" pitchFamily="34" charset="0"/>
              </a:rPr>
              <a:t>Il settore delle Costruzioni è chiamato a diventare il motore del cambiamento attraverso i processi di rigenerazione urbana e la promozione del PPP. </a:t>
            </a:r>
          </a:p>
          <a:p>
            <a:pPr algn="ctr">
              <a:defRPr/>
            </a:pPr>
            <a:r>
              <a:rPr lang="it-IT" sz="1500" b="1" dirty="0">
                <a:solidFill>
                  <a:srgbClr val="002060"/>
                </a:solidFill>
                <a:latin typeface="Arial" panose="020B0604020202020204" pitchFamily="34" charset="0"/>
                <a:ea typeface="Times New Roman"/>
                <a:cs typeface="Arial" panose="020B0604020202020204" pitchFamily="34" charset="0"/>
              </a:rPr>
              <a:t>Leva strategica sostenibilità e programmazione industriale stabile e di lunga durata.</a:t>
            </a:r>
          </a:p>
          <a:p>
            <a:pPr algn="ctr">
              <a:defRPr/>
            </a:pPr>
            <a:r>
              <a:rPr lang="it-IT" sz="1500" b="1" dirty="0">
                <a:solidFill>
                  <a:srgbClr val="002060"/>
                </a:solidFill>
                <a:latin typeface="Arial" panose="020B0604020202020204" pitchFamily="34" charset="0"/>
                <a:ea typeface="Times New Roman"/>
                <a:cs typeface="Arial" panose="020B0604020202020204" pitchFamily="34" charset="0"/>
              </a:rPr>
              <a:t>L’incertezza del quadro economico e delle prospettive di crescita nel 2024</a:t>
            </a:r>
          </a:p>
        </p:txBody>
      </p:sp>
    </p:spTree>
    <p:extLst>
      <p:ext uri="{BB962C8B-B14F-4D97-AF65-F5344CB8AC3E}">
        <p14:creationId xmlns:p14="http://schemas.microsoft.com/office/powerpoint/2010/main" val="891486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asellaDiTesto 42">
            <a:extLst>
              <a:ext uri="{FF2B5EF4-FFF2-40B4-BE49-F238E27FC236}">
                <a16:creationId xmlns="" xmlns:a16="http://schemas.microsoft.com/office/drawing/2014/main" id="{176A2BBB-542B-E986-F806-8B467137FF4A}"/>
              </a:ext>
            </a:extLst>
          </p:cNvPr>
          <p:cNvSpPr txBox="1"/>
          <p:nvPr/>
        </p:nvSpPr>
        <p:spPr>
          <a:xfrm>
            <a:off x="985039" y="2934181"/>
            <a:ext cx="3958974" cy="1915909"/>
          </a:xfrm>
          <a:prstGeom prst="rect">
            <a:avLst/>
          </a:prstGeom>
          <a:noFill/>
        </p:spPr>
        <p:txBody>
          <a:bodyPr wrap="square" lIns="68579" tIns="34289" rIns="68579" bIns="34289" rtlCol="0">
            <a:spAutoFit/>
          </a:bodyPr>
          <a:lstStyle/>
          <a:p>
            <a:pPr>
              <a:defRPr/>
            </a:pPr>
            <a:r>
              <a:rPr lang="it-IT" sz="3300" b="1" dirty="0">
                <a:solidFill>
                  <a:srgbClr val="002060"/>
                </a:solidFill>
                <a:latin typeface="Arial" panose="020B0604020202020204" pitchFamily="34" charset="0"/>
                <a:ea typeface="Times New Roman"/>
                <a:cs typeface="Arial" panose="020B0604020202020204" pitchFamily="34" charset="0"/>
              </a:rPr>
              <a:t>PIL 2023: </a:t>
            </a:r>
            <a:r>
              <a:rPr lang="it-IT" sz="3300" b="1" dirty="0">
                <a:solidFill>
                  <a:srgbClr val="FF0000"/>
                </a:solidFill>
                <a:latin typeface="Arial" panose="020B0604020202020204" pitchFamily="34" charset="0"/>
                <a:ea typeface="Times New Roman"/>
                <a:cs typeface="Arial" panose="020B0604020202020204" pitchFamily="34" charset="0"/>
              </a:rPr>
              <a:t>+0,7%</a:t>
            </a:r>
          </a:p>
          <a:p>
            <a:pPr>
              <a:defRPr/>
            </a:pPr>
            <a:endParaRPr lang="it-IT" sz="2100" b="1" dirty="0">
              <a:solidFill>
                <a:srgbClr val="002060"/>
              </a:solidFill>
              <a:latin typeface="Arial" panose="020B0604020202020204" pitchFamily="34" charset="0"/>
              <a:ea typeface="Times New Roman"/>
              <a:cs typeface="Arial" panose="020B0604020202020204" pitchFamily="34" charset="0"/>
            </a:endParaRPr>
          </a:p>
          <a:p>
            <a:pPr>
              <a:defRPr/>
            </a:pPr>
            <a:r>
              <a:rPr lang="it-IT" sz="3300" b="1" dirty="0">
                <a:solidFill>
                  <a:srgbClr val="002060"/>
                </a:solidFill>
                <a:latin typeface="Arial" panose="020B0604020202020204" pitchFamily="34" charset="0"/>
                <a:ea typeface="Times New Roman"/>
                <a:cs typeface="Arial" panose="020B0604020202020204" pitchFamily="34" charset="0"/>
              </a:rPr>
              <a:t>PIL 2024: </a:t>
            </a:r>
            <a:r>
              <a:rPr lang="it-IT" sz="3300" b="1" dirty="0">
                <a:solidFill>
                  <a:srgbClr val="FF0000"/>
                </a:solidFill>
                <a:latin typeface="Arial" panose="020B0604020202020204" pitchFamily="34" charset="0"/>
                <a:ea typeface="Times New Roman"/>
                <a:cs typeface="Arial" panose="020B0604020202020204" pitchFamily="34" charset="0"/>
              </a:rPr>
              <a:t>+0,9%*</a:t>
            </a:r>
          </a:p>
          <a:p>
            <a:pPr>
              <a:defRPr/>
            </a:pPr>
            <a:r>
              <a:rPr lang="it-IT" sz="3300" b="1" dirty="0">
                <a:solidFill>
                  <a:schemeClr val="accent1">
                    <a:lumMod val="50000"/>
                  </a:schemeClr>
                </a:solidFill>
                <a:latin typeface="Arial" panose="020B0604020202020204" pitchFamily="34" charset="0"/>
                <a:ea typeface="Times New Roman"/>
                <a:cs typeface="Arial" panose="020B0604020202020204" pitchFamily="34" charset="0"/>
              </a:rPr>
              <a:t>PIL 2025: </a:t>
            </a:r>
            <a:r>
              <a:rPr lang="it-IT" sz="3300" b="1" dirty="0">
                <a:solidFill>
                  <a:srgbClr val="FF0000"/>
                </a:solidFill>
                <a:latin typeface="Arial" panose="020B0604020202020204" pitchFamily="34" charset="0"/>
                <a:ea typeface="Times New Roman"/>
                <a:cs typeface="Arial" panose="020B0604020202020204" pitchFamily="34" charset="0"/>
              </a:rPr>
              <a:t>+0,9%*</a:t>
            </a:r>
          </a:p>
        </p:txBody>
      </p:sp>
      <p:sp>
        <p:nvSpPr>
          <p:cNvPr id="51" name="CasellaDiTesto 50">
            <a:extLst>
              <a:ext uri="{FF2B5EF4-FFF2-40B4-BE49-F238E27FC236}">
                <a16:creationId xmlns="" xmlns:a16="http://schemas.microsoft.com/office/drawing/2014/main" id="{DF9E5860-FFBD-4AA8-E9E4-AE7668399D4C}"/>
              </a:ext>
            </a:extLst>
          </p:cNvPr>
          <p:cNvSpPr txBox="1"/>
          <p:nvPr/>
        </p:nvSpPr>
        <p:spPr>
          <a:xfrm>
            <a:off x="1153886" y="113179"/>
            <a:ext cx="7990115" cy="715580"/>
          </a:xfrm>
          <a:prstGeom prst="rect">
            <a:avLst/>
          </a:prstGeom>
          <a:noFill/>
        </p:spPr>
        <p:txBody>
          <a:bodyPr wrap="square" lIns="68579" tIns="34289" rIns="68579" bIns="34289" rtlCol="0">
            <a:spAutoFit/>
          </a:bodyPr>
          <a:lstStyle/>
          <a:p>
            <a:pPr algn="ctr">
              <a:defRPr/>
            </a:pPr>
            <a:r>
              <a:rPr lang="it-IT" sz="2100" b="1" dirty="0">
                <a:solidFill>
                  <a:srgbClr val="002060"/>
                </a:solidFill>
                <a:latin typeface="Arial" panose="020B0604020202020204" pitchFamily="34" charset="0"/>
                <a:ea typeface="Times New Roman"/>
                <a:cs typeface="Arial" panose="020B0604020202020204" pitchFamily="34" charset="0"/>
              </a:rPr>
              <a:t>PIL e il contributo del settore delle costruzioni all’economia          </a:t>
            </a:r>
            <a:r>
              <a:rPr lang="it-IT" sz="2100" b="1" dirty="0">
                <a:solidFill>
                  <a:srgbClr val="00B0F0"/>
                </a:solidFill>
                <a:latin typeface="Arial" panose="020B0604020202020204" pitchFamily="34" charset="0"/>
                <a:ea typeface="Times New Roman"/>
                <a:cs typeface="Arial" panose="020B0604020202020204" pitchFamily="34" charset="0"/>
              </a:rPr>
              <a:t>TENDENZE 2024</a:t>
            </a:r>
          </a:p>
        </p:txBody>
      </p:sp>
      <p:cxnSp>
        <p:nvCxnSpPr>
          <p:cNvPr id="6" name="Connettore 1 23">
            <a:extLst>
              <a:ext uri="{FF2B5EF4-FFF2-40B4-BE49-F238E27FC236}">
                <a16:creationId xmlns="" xmlns:a16="http://schemas.microsoft.com/office/drawing/2014/main" id="{9498417C-7140-C7B3-B4A2-890426520AC3}"/>
              </a:ext>
            </a:extLst>
          </p:cNvPr>
          <p:cNvCxnSpPr>
            <a:cxnSpLocks/>
          </p:cNvCxnSpPr>
          <p:nvPr/>
        </p:nvCxnSpPr>
        <p:spPr>
          <a:xfrm flipH="1" flipV="1">
            <a:off x="873817" y="3637348"/>
            <a:ext cx="5262170" cy="4613"/>
          </a:xfrm>
          <a:prstGeom prst="line">
            <a:avLst/>
          </a:prstGeom>
          <a:ln w="571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 xmlns:a16="http://schemas.microsoft.com/office/drawing/2014/main" id="{4010DB7C-847B-F7DD-2184-92CA3F96CE46}"/>
              </a:ext>
            </a:extLst>
          </p:cNvPr>
          <p:cNvSpPr txBox="1"/>
          <p:nvPr/>
        </p:nvSpPr>
        <p:spPr>
          <a:xfrm>
            <a:off x="1008328" y="806379"/>
            <a:ext cx="3408543" cy="1708160"/>
          </a:xfrm>
          <a:prstGeom prst="rect">
            <a:avLst/>
          </a:prstGeom>
          <a:noFill/>
        </p:spPr>
        <p:txBody>
          <a:bodyPr wrap="square" lIns="68579" tIns="34289" rIns="68579" bIns="34289" rtlCol="0">
            <a:spAutoFit/>
          </a:bodyPr>
          <a:lstStyle/>
          <a:p>
            <a:pPr>
              <a:defRPr/>
            </a:pPr>
            <a:r>
              <a:rPr lang="it-IT" sz="3300" b="1" dirty="0">
                <a:solidFill>
                  <a:srgbClr val="002060"/>
                </a:solidFill>
                <a:latin typeface="Arial" panose="020B0604020202020204" pitchFamily="34" charset="0"/>
                <a:ea typeface="Times New Roman"/>
                <a:cs typeface="Arial" panose="020B0604020202020204" pitchFamily="34" charset="0"/>
              </a:rPr>
              <a:t>PIL 2021:  </a:t>
            </a:r>
            <a:r>
              <a:rPr lang="it-IT" sz="3300" b="1" dirty="0">
                <a:solidFill>
                  <a:srgbClr val="FF0000"/>
                </a:solidFill>
                <a:latin typeface="Arial" panose="020B0604020202020204" pitchFamily="34" charset="0"/>
                <a:ea typeface="Times New Roman"/>
                <a:cs typeface="Arial" panose="020B0604020202020204" pitchFamily="34" charset="0"/>
              </a:rPr>
              <a:t>8,9%</a:t>
            </a:r>
          </a:p>
          <a:p>
            <a:pPr>
              <a:defRPr/>
            </a:pPr>
            <a:endParaRPr lang="it-IT" sz="4100" b="1" dirty="0">
              <a:solidFill>
                <a:srgbClr val="FF0000"/>
              </a:solidFill>
              <a:latin typeface="Arial" panose="020B0604020202020204" pitchFamily="34" charset="0"/>
              <a:ea typeface="Times New Roman"/>
              <a:cs typeface="Arial" panose="020B0604020202020204" pitchFamily="34" charset="0"/>
            </a:endParaRPr>
          </a:p>
          <a:p>
            <a:pPr>
              <a:defRPr/>
            </a:pPr>
            <a:r>
              <a:rPr lang="it-IT" sz="3300" b="1" dirty="0">
                <a:solidFill>
                  <a:srgbClr val="002060"/>
                </a:solidFill>
                <a:latin typeface="Arial" panose="020B0604020202020204" pitchFamily="34" charset="0"/>
                <a:ea typeface="Times New Roman"/>
                <a:cs typeface="Arial" panose="020B0604020202020204" pitchFamily="34" charset="0"/>
              </a:rPr>
              <a:t>PIL 2022:  </a:t>
            </a:r>
            <a:r>
              <a:rPr lang="it-IT" sz="3300" b="1" dirty="0">
                <a:solidFill>
                  <a:srgbClr val="FF0000"/>
                </a:solidFill>
                <a:latin typeface="Arial" panose="020B0604020202020204" pitchFamily="34" charset="0"/>
                <a:ea typeface="Times New Roman"/>
                <a:cs typeface="Arial" panose="020B0604020202020204" pitchFamily="34" charset="0"/>
              </a:rPr>
              <a:t>4,7%</a:t>
            </a:r>
            <a:endParaRPr lang="it-IT" sz="1200" b="1" dirty="0">
              <a:solidFill>
                <a:srgbClr val="002060"/>
              </a:solidFill>
              <a:highlight>
                <a:srgbClr val="FFFF00"/>
              </a:highlight>
              <a:latin typeface="Arial" panose="020B0604020202020204" pitchFamily="34" charset="0"/>
              <a:ea typeface="Times New Roman"/>
              <a:cs typeface="Arial" panose="020B0604020202020204" pitchFamily="34" charset="0"/>
            </a:endParaRPr>
          </a:p>
        </p:txBody>
      </p:sp>
      <p:sp>
        <p:nvSpPr>
          <p:cNvPr id="34" name="Parentesi graffa chiusa 33">
            <a:extLst>
              <a:ext uri="{FF2B5EF4-FFF2-40B4-BE49-F238E27FC236}">
                <a16:creationId xmlns="" xmlns:a16="http://schemas.microsoft.com/office/drawing/2014/main" id="{20C7831F-10B4-943B-CB73-D9E0299B8DCB}"/>
              </a:ext>
            </a:extLst>
          </p:cNvPr>
          <p:cNvSpPr/>
          <p:nvPr/>
        </p:nvSpPr>
        <p:spPr>
          <a:xfrm>
            <a:off x="6823806" y="743189"/>
            <a:ext cx="318208" cy="1709088"/>
          </a:xfrm>
          <a:prstGeom prst="rightBrace">
            <a:avLst>
              <a:gd name="adj1" fmla="val 12558"/>
              <a:gd name="adj2" fmla="val 5000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p>
            <a:pPr algn="ctr">
              <a:defRPr/>
            </a:pPr>
            <a:endParaRPr lang="it-IT">
              <a:solidFill>
                <a:prstClr val="black"/>
              </a:solidFill>
              <a:latin typeface="Calibri" panose="020F0502020204030204"/>
            </a:endParaRPr>
          </a:p>
        </p:txBody>
      </p:sp>
      <p:sp>
        <p:nvSpPr>
          <p:cNvPr id="35" name="CasellaDiTesto 34">
            <a:extLst>
              <a:ext uri="{FF2B5EF4-FFF2-40B4-BE49-F238E27FC236}">
                <a16:creationId xmlns="" xmlns:a16="http://schemas.microsoft.com/office/drawing/2014/main" id="{2B92FACF-3EE4-D86C-26A6-DC51F551FBAE}"/>
              </a:ext>
            </a:extLst>
          </p:cNvPr>
          <p:cNvSpPr txBox="1"/>
          <p:nvPr/>
        </p:nvSpPr>
        <p:spPr>
          <a:xfrm>
            <a:off x="5633358" y="976517"/>
            <a:ext cx="781368" cy="761747"/>
          </a:xfrm>
          <a:prstGeom prst="rect">
            <a:avLst/>
          </a:prstGeom>
          <a:noFill/>
        </p:spPr>
        <p:txBody>
          <a:bodyPr wrap="square" lIns="68579" tIns="34289" rIns="68579" bIns="34289">
            <a:spAutoFit/>
          </a:bodyPr>
          <a:lstStyle/>
          <a:p>
            <a:pPr>
              <a:defRPr/>
            </a:pPr>
            <a:r>
              <a:rPr lang="it-IT" sz="4500" b="1" dirty="0">
                <a:solidFill>
                  <a:srgbClr val="FF0000"/>
                </a:solidFill>
                <a:latin typeface="Arial" panose="020B0604020202020204" pitchFamily="34" charset="0"/>
                <a:ea typeface="Times New Roman"/>
                <a:cs typeface="Arial" panose="020B0604020202020204" pitchFamily="34" charset="0"/>
              </a:rPr>
              <a:t> </a:t>
            </a:r>
          </a:p>
        </p:txBody>
      </p:sp>
      <p:sp>
        <p:nvSpPr>
          <p:cNvPr id="36" name="CasellaDiTesto 35">
            <a:extLst>
              <a:ext uri="{FF2B5EF4-FFF2-40B4-BE49-F238E27FC236}">
                <a16:creationId xmlns="" xmlns:a16="http://schemas.microsoft.com/office/drawing/2014/main" id="{EB743D60-4953-679F-895F-F8CCD38D2281}"/>
              </a:ext>
            </a:extLst>
          </p:cNvPr>
          <p:cNvSpPr txBox="1"/>
          <p:nvPr/>
        </p:nvSpPr>
        <p:spPr>
          <a:xfrm>
            <a:off x="7868864" y="819838"/>
            <a:ext cx="726564" cy="530915"/>
          </a:xfrm>
          <a:prstGeom prst="rect">
            <a:avLst/>
          </a:prstGeom>
          <a:noFill/>
        </p:spPr>
        <p:txBody>
          <a:bodyPr wrap="square" lIns="68579" tIns="34289" rIns="68579" bIns="34289">
            <a:spAutoFit/>
          </a:bodyPr>
          <a:lstStyle/>
          <a:p>
            <a:pPr>
              <a:defRPr/>
            </a:pPr>
            <a:r>
              <a:rPr lang="it-IT" sz="3000" b="1" dirty="0">
                <a:solidFill>
                  <a:srgbClr val="FF0000"/>
                </a:solidFill>
                <a:latin typeface="Arial" panose="020B0604020202020204" pitchFamily="34" charset="0"/>
                <a:ea typeface="Times New Roman"/>
                <a:cs typeface="Arial" panose="020B0604020202020204" pitchFamily="34" charset="0"/>
              </a:rPr>
              <a:t>1/2</a:t>
            </a:r>
          </a:p>
        </p:txBody>
      </p:sp>
      <p:sp>
        <p:nvSpPr>
          <p:cNvPr id="37" name="CasellaDiTesto 36">
            <a:extLst>
              <a:ext uri="{FF2B5EF4-FFF2-40B4-BE49-F238E27FC236}">
                <a16:creationId xmlns="" xmlns:a16="http://schemas.microsoft.com/office/drawing/2014/main" id="{20A7C3E2-8661-FE24-46D2-F91AD00C5199}"/>
              </a:ext>
            </a:extLst>
          </p:cNvPr>
          <p:cNvSpPr txBox="1"/>
          <p:nvPr/>
        </p:nvSpPr>
        <p:spPr>
          <a:xfrm>
            <a:off x="7197707" y="1317897"/>
            <a:ext cx="1915887" cy="623248"/>
          </a:xfrm>
          <a:prstGeom prst="rect">
            <a:avLst/>
          </a:prstGeom>
          <a:noFill/>
        </p:spPr>
        <p:txBody>
          <a:bodyPr wrap="square" lIns="68579" tIns="34289" rIns="68579" bIns="34289">
            <a:spAutoFit/>
          </a:bodyPr>
          <a:lstStyle/>
          <a:p>
            <a:pPr algn="ctr">
              <a:defRPr/>
            </a:pPr>
            <a:r>
              <a:rPr lang="it-IT" sz="1800" b="1" dirty="0">
                <a:solidFill>
                  <a:srgbClr val="002060"/>
                </a:solidFill>
                <a:latin typeface="Arial" panose="020B0604020202020204" pitchFamily="34" charset="0"/>
                <a:ea typeface="Times New Roman"/>
                <a:cs typeface="Arial" panose="020B0604020202020204" pitchFamily="34" charset="0"/>
              </a:rPr>
              <a:t>FILIERA DELLE</a:t>
            </a:r>
          </a:p>
          <a:p>
            <a:pPr algn="ctr">
              <a:defRPr/>
            </a:pPr>
            <a:r>
              <a:rPr lang="it-IT" sz="1800" b="1" dirty="0">
                <a:solidFill>
                  <a:srgbClr val="002060"/>
                </a:solidFill>
                <a:latin typeface="Arial" panose="020B0604020202020204" pitchFamily="34" charset="0"/>
                <a:ea typeface="Times New Roman"/>
                <a:cs typeface="Arial" panose="020B0604020202020204" pitchFamily="34" charset="0"/>
              </a:rPr>
              <a:t>COSTRUZIONI </a:t>
            </a:r>
          </a:p>
        </p:txBody>
      </p:sp>
      <p:sp>
        <p:nvSpPr>
          <p:cNvPr id="38" name="CasellaDiTesto 37">
            <a:extLst>
              <a:ext uri="{FF2B5EF4-FFF2-40B4-BE49-F238E27FC236}">
                <a16:creationId xmlns="" xmlns:a16="http://schemas.microsoft.com/office/drawing/2014/main" id="{AA46D3E2-F549-3D5F-AE78-7590A47E3D9A}"/>
              </a:ext>
            </a:extLst>
          </p:cNvPr>
          <p:cNvSpPr txBox="1"/>
          <p:nvPr/>
        </p:nvSpPr>
        <p:spPr>
          <a:xfrm>
            <a:off x="7321272" y="1839889"/>
            <a:ext cx="1668756" cy="253916"/>
          </a:xfrm>
          <a:prstGeom prst="rect">
            <a:avLst/>
          </a:prstGeom>
          <a:noFill/>
        </p:spPr>
        <p:txBody>
          <a:bodyPr wrap="square" lIns="68579" tIns="34289" rIns="68579" bIns="34289">
            <a:spAutoFit/>
          </a:bodyPr>
          <a:lstStyle/>
          <a:p>
            <a:pPr algn="ctr">
              <a:defRPr/>
            </a:pPr>
            <a:r>
              <a:rPr lang="it-IT" sz="1200" dirty="0">
                <a:solidFill>
                  <a:srgbClr val="002060"/>
                </a:solidFill>
                <a:latin typeface="Arial" panose="020B0604020202020204" pitchFamily="34" charset="0"/>
                <a:ea typeface="Times New Roman"/>
                <a:cs typeface="Arial" panose="020B0604020202020204" pitchFamily="34" charset="0"/>
              </a:rPr>
              <a:t>(Stima MEF)</a:t>
            </a:r>
          </a:p>
        </p:txBody>
      </p:sp>
      <p:sp>
        <p:nvSpPr>
          <p:cNvPr id="49" name="CasellaDiTesto 48">
            <a:extLst>
              <a:ext uri="{FF2B5EF4-FFF2-40B4-BE49-F238E27FC236}">
                <a16:creationId xmlns="" xmlns:a16="http://schemas.microsoft.com/office/drawing/2014/main" id="{23CCC94B-4334-7203-51E0-7D01DB479514}"/>
              </a:ext>
            </a:extLst>
          </p:cNvPr>
          <p:cNvSpPr txBox="1"/>
          <p:nvPr/>
        </p:nvSpPr>
        <p:spPr>
          <a:xfrm>
            <a:off x="5061721" y="2732993"/>
            <a:ext cx="1921190" cy="1800493"/>
          </a:xfrm>
          <a:prstGeom prst="rect">
            <a:avLst/>
          </a:prstGeom>
          <a:noFill/>
        </p:spPr>
        <p:txBody>
          <a:bodyPr wrap="square" lIns="68579" tIns="34289" rIns="68579" bIns="34289">
            <a:spAutoFit/>
          </a:bodyPr>
          <a:lstStyle/>
          <a:p>
            <a:pPr algn="just">
              <a:lnSpc>
                <a:spcPts val="6750"/>
              </a:lnSpc>
              <a:defRPr/>
            </a:pPr>
            <a:r>
              <a:rPr lang="it-IT" sz="4500" b="1" dirty="0">
                <a:solidFill>
                  <a:srgbClr val="FF0000"/>
                </a:solidFill>
                <a:latin typeface="Arial" panose="020B0604020202020204" pitchFamily="34" charset="0"/>
                <a:ea typeface="Times New Roman"/>
                <a:cs typeface="Arial" panose="020B0604020202020204" pitchFamily="34" charset="0"/>
              </a:rPr>
              <a:t>+4,2%</a:t>
            </a:r>
          </a:p>
          <a:p>
            <a:pPr algn="just">
              <a:lnSpc>
                <a:spcPts val="6750"/>
              </a:lnSpc>
              <a:defRPr/>
            </a:pPr>
            <a:r>
              <a:rPr lang="it-IT" sz="4500" b="1" dirty="0">
                <a:solidFill>
                  <a:srgbClr val="C00000"/>
                </a:solidFill>
                <a:latin typeface="Arial" panose="020B0604020202020204" pitchFamily="34" charset="0"/>
                <a:ea typeface="Times New Roman"/>
                <a:cs typeface="Arial" panose="020B0604020202020204" pitchFamily="34" charset="0"/>
              </a:rPr>
              <a:t>-4,4%</a:t>
            </a:r>
          </a:p>
        </p:txBody>
      </p:sp>
      <p:sp>
        <p:nvSpPr>
          <p:cNvPr id="55" name="CasellaDiTesto 54">
            <a:extLst>
              <a:ext uri="{FF2B5EF4-FFF2-40B4-BE49-F238E27FC236}">
                <a16:creationId xmlns="" xmlns:a16="http://schemas.microsoft.com/office/drawing/2014/main" id="{7FC2398B-DB70-2B52-0979-E2754C057249}"/>
              </a:ext>
            </a:extLst>
          </p:cNvPr>
          <p:cNvSpPr txBox="1"/>
          <p:nvPr/>
        </p:nvSpPr>
        <p:spPr>
          <a:xfrm>
            <a:off x="7097121" y="3186747"/>
            <a:ext cx="1915886" cy="623248"/>
          </a:xfrm>
          <a:prstGeom prst="rect">
            <a:avLst/>
          </a:prstGeom>
          <a:noFill/>
        </p:spPr>
        <p:txBody>
          <a:bodyPr wrap="square" lIns="68579" tIns="34289" rIns="68579" bIns="34289">
            <a:spAutoFit/>
          </a:bodyPr>
          <a:lstStyle/>
          <a:p>
            <a:pPr algn="ctr">
              <a:defRPr/>
            </a:pPr>
            <a:r>
              <a:rPr lang="it-IT" sz="1800" b="1" dirty="0">
                <a:solidFill>
                  <a:srgbClr val="002060"/>
                </a:solidFill>
                <a:latin typeface="Arial" panose="020B0604020202020204" pitchFamily="34" charset="0"/>
                <a:ea typeface="Times New Roman"/>
                <a:cs typeface="Arial" panose="020B0604020202020204" pitchFamily="34" charset="0"/>
              </a:rPr>
              <a:t>FILIERA DELLE</a:t>
            </a:r>
          </a:p>
          <a:p>
            <a:pPr algn="ctr">
              <a:defRPr/>
            </a:pPr>
            <a:r>
              <a:rPr lang="it-IT" sz="1800" b="1" dirty="0">
                <a:solidFill>
                  <a:srgbClr val="002060"/>
                </a:solidFill>
                <a:latin typeface="Arial" panose="020B0604020202020204" pitchFamily="34" charset="0"/>
                <a:ea typeface="Times New Roman"/>
                <a:cs typeface="Arial" panose="020B0604020202020204" pitchFamily="34" charset="0"/>
              </a:rPr>
              <a:t>COSTRUZIONI </a:t>
            </a:r>
          </a:p>
        </p:txBody>
      </p:sp>
      <p:sp>
        <p:nvSpPr>
          <p:cNvPr id="4" name="CasellaDiTesto 3"/>
          <p:cNvSpPr txBox="1"/>
          <p:nvPr/>
        </p:nvSpPr>
        <p:spPr>
          <a:xfrm>
            <a:off x="0" y="4822272"/>
            <a:ext cx="9144000" cy="288539"/>
          </a:xfrm>
          <a:prstGeom prst="rect">
            <a:avLst/>
          </a:prstGeom>
          <a:noFill/>
        </p:spPr>
        <p:txBody>
          <a:bodyPr wrap="square" lIns="68579" tIns="34289" rIns="68579" bIns="34289" rtlCol="0">
            <a:spAutoFit/>
          </a:bodyPr>
          <a:lstStyle/>
          <a:p>
            <a:pPr algn="ctr"/>
            <a:r>
              <a:rPr lang="it-IT" b="1" dirty="0">
                <a:solidFill>
                  <a:srgbClr val="FF0000"/>
                </a:solidFill>
              </a:rPr>
              <a:t>* Previsione Banca d’Italia e UPB del 7 ottobre 2024</a:t>
            </a:r>
          </a:p>
        </p:txBody>
      </p:sp>
      <p:sp>
        <p:nvSpPr>
          <p:cNvPr id="9" name="CasellaDiTesto 8">
            <a:extLst>
              <a:ext uri="{FF2B5EF4-FFF2-40B4-BE49-F238E27FC236}">
                <a16:creationId xmlns="" xmlns:a16="http://schemas.microsoft.com/office/drawing/2014/main" id="{69FC6F34-FD6D-3464-76D7-8D087246BF38}"/>
              </a:ext>
            </a:extLst>
          </p:cNvPr>
          <p:cNvSpPr txBox="1"/>
          <p:nvPr/>
        </p:nvSpPr>
        <p:spPr>
          <a:xfrm>
            <a:off x="5032794" y="672751"/>
            <a:ext cx="1950116" cy="1800493"/>
          </a:xfrm>
          <a:prstGeom prst="rect">
            <a:avLst/>
          </a:prstGeom>
          <a:noFill/>
        </p:spPr>
        <p:txBody>
          <a:bodyPr wrap="square" lIns="68579" tIns="34289" rIns="68579" bIns="34289">
            <a:spAutoFit/>
          </a:bodyPr>
          <a:lstStyle/>
          <a:p>
            <a:pPr algn="just">
              <a:lnSpc>
                <a:spcPts val="6750"/>
              </a:lnSpc>
              <a:defRPr/>
            </a:pPr>
            <a:r>
              <a:rPr lang="it-IT" sz="4100" b="1" dirty="0">
                <a:solidFill>
                  <a:srgbClr val="FF0000"/>
                </a:solidFill>
                <a:latin typeface="Arial" panose="020B0604020202020204" pitchFamily="34" charset="0"/>
                <a:ea typeface="Times New Roman"/>
                <a:cs typeface="Arial" panose="020B0604020202020204" pitchFamily="34" charset="0"/>
              </a:rPr>
              <a:t>+20,7%</a:t>
            </a:r>
          </a:p>
          <a:p>
            <a:pPr algn="just">
              <a:lnSpc>
                <a:spcPts val="6750"/>
              </a:lnSpc>
              <a:defRPr/>
            </a:pPr>
            <a:r>
              <a:rPr lang="it-IT" sz="4100" b="1" dirty="0">
                <a:solidFill>
                  <a:srgbClr val="FF0000"/>
                </a:solidFill>
                <a:latin typeface="Arial" panose="020B0604020202020204" pitchFamily="34" charset="0"/>
                <a:ea typeface="Times New Roman"/>
                <a:cs typeface="Arial" panose="020B0604020202020204" pitchFamily="34" charset="0"/>
              </a:rPr>
              <a:t>+11,9%</a:t>
            </a:r>
          </a:p>
        </p:txBody>
      </p:sp>
      <p:grpSp>
        <p:nvGrpSpPr>
          <p:cNvPr id="8" name="Gruppo 7"/>
          <p:cNvGrpSpPr/>
          <p:nvPr/>
        </p:nvGrpSpPr>
        <p:grpSpPr>
          <a:xfrm>
            <a:off x="4468576" y="988121"/>
            <a:ext cx="499034" cy="3252713"/>
            <a:chOff x="6045185" y="1317493"/>
            <a:chExt cx="665378" cy="4336950"/>
          </a:xfrm>
        </p:grpSpPr>
        <p:sp>
          <p:nvSpPr>
            <p:cNvPr id="2" name="Freccia a destra 1">
              <a:extLst>
                <a:ext uri="{FF2B5EF4-FFF2-40B4-BE49-F238E27FC236}">
                  <a16:creationId xmlns="" xmlns:a16="http://schemas.microsoft.com/office/drawing/2014/main" id="{6C5F9370-0292-E446-E4BE-97AD4E0D2B8A}"/>
                </a:ext>
              </a:extLst>
            </p:cNvPr>
            <p:cNvSpPr/>
            <p:nvPr/>
          </p:nvSpPr>
          <p:spPr>
            <a:xfrm>
              <a:off x="6045185" y="4115619"/>
              <a:ext cx="665378" cy="322729"/>
            </a:xfrm>
            <a:prstGeom prst="rightArrow">
              <a:avLst/>
            </a:prstGeom>
            <a:solidFill>
              <a:srgbClr val="00206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it-IT">
                <a:solidFill>
                  <a:prstClr val="white"/>
                </a:solidFill>
                <a:latin typeface="Calibri" panose="020F0502020204030204"/>
              </a:endParaRPr>
            </a:p>
          </p:txBody>
        </p:sp>
        <p:sp>
          <p:nvSpPr>
            <p:cNvPr id="5" name="Freccia a destra 4">
              <a:extLst>
                <a:ext uri="{FF2B5EF4-FFF2-40B4-BE49-F238E27FC236}">
                  <a16:creationId xmlns="" xmlns:a16="http://schemas.microsoft.com/office/drawing/2014/main" id="{43ECC592-02D2-1DBE-4826-BEC61350D899}"/>
                </a:ext>
              </a:extLst>
            </p:cNvPr>
            <p:cNvSpPr/>
            <p:nvPr/>
          </p:nvSpPr>
          <p:spPr>
            <a:xfrm>
              <a:off x="6045185" y="1317493"/>
              <a:ext cx="665378" cy="322729"/>
            </a:xfrm>
            <a:prstGeom prst="rightArrow">
              <a:avLst/>
            </a:prstGeom>
            <a:solidFill>
              <a:srgbClr val="00206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it-IT">
                <a:solidFill>
                  <a:prstClr val="white"/>
                </a:solidFill>
                <a:latin typeface="Calibri" panose="020F0502020204030204"/>
              </a:endParaRPr>
            </a:p>
          </p:txBody>
        </p:sp>
        <p:sp>
          <p:nvSpPr>
            <p:cNvPr id="7" name="Freccia a destra 6">
              <a:extLst>
                <a:ext uri="{FF2B5EF4-FFF2-40B4-BE49-F238E27FC236}">
                  <a16:creationId xmlns="" xmlns:a16="http://schemas.microsoft.com/office/drawing/2014/main" id="{32BE988E-5774-0C98-59EC-9ABFF945E12F}"/>
                </a:ext>
              </a:extLst>
            </p:cNvPr>
            <p:cNvSpPr/>
            <p:nvPr/>
          </p:nvSpPr>
          <p:spPr>
            <a:xfrm>
              <a:off x="6045185" y="2772157"/>
              <a:ext cx="665378" cy="322729"/>
            </a:xfrm>
            <a:prstGeom prst="rightArrow">
              <a:avLst/>
            </a:prstGeom>
            <a:solidFill>
              <a:srgbClr val="00206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it-IT">
                <a:solidFill>
                  <a:prstClr val="white"/>
                </a:solidFill>
                <a:latin typeface="Calibri" panose="020F0502020204030204"/>
              </a:endParaRPr>
            </a:p>
          </p:txBody>
        </p:sp>
        <p:sp>
          <p:nvSpPr>
            <p:cNvPr id="11" name="Freccia a destra 10">
              <a:extLst>
                <a:ext uri="{FF2B5EF4-FFF2-40B4-BE49-F238E27FC236}">
                  <a16:creationId xmlns="" xmlns:a16="http://schemas.microsoft.com/office/drawing/2014/main" id="{64619859-3DA8-5351-D22E-5B0EB25B57D3}"/>
                </a:ext>
              </a:extLst>
            </p:cNvPr>
            <p:cNvSpPr/>
            <p:nvPr/>
          </p:nvSpPr>
          <p:spPr>
            <a:xfrm>
              <a:off x="6045185" y="5331714"/>
              <a:ext cx="665378" cy="322729"/>
            </a:xfrm>
            <a:prstGeom prst="rightArrow">
              <a:avLst/>
            </a:prstGeom>
            <a:solidFill>
              <a:srgbClr val="00206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it-IT">
                <a:solidFill>
                  <a:prstClr val="white"/>
                </a:solidFill>
                <a:latin typeface="Calibri" panose="020F0502020204030204"/>
              </a:endParaRPr>
            </a:p>
          </p:txBody>
        </p:sp>
      </p:grpSp>
      <p:sp>
        <p:nvSpPr>
          <p:cNvPr id="10" name="Parentesi graffa chiusa 9">
            <a:extLst>
              <a:ext uri="{FF2B5EF4-FFF2-40B4-BE49-F238E27FC236}">
                <a16:creationId xmlns="" xmlns:a16="http://schemas.microsoft.com/office/drawing/2014/main" id="{9D0DD9F8-412F-1DB5-11CF-744510A5FFBA}"/>
              </a:ext>
            </a:extLst>
          </p:cNvPr>
          <p:cNvSpPr/>
          <p:nvPr/>
        </p:nvSpPr>
        <p:spPr>
          <a:xfrm>
            <a:off x="6823805" y="2732993"/>
            <a:ext cx="318208" cy="1709088"/>
          </a:xfrm>
          <a:prstGeom prst="rightBrace">
            <a:avLst>
              <a:gd name="adj1" fmla="val 12558"/>
              <a:gd name="adj2" fmla="val 50000"/>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p>
            <a:pPr algn="ctr">
              <a:defRPr/>
            </a:pPr>
            <a:endParaRPr lang="it-IT">
              <a:solidFill>
                <a:prstClr val="black"/>
              </a:solidFill>
              <a:latin typeface="Calibri" panose="020F0502020204030204"/>
            </a:endParaRPr>
          </a:p>
        </p:txBody>
      </p:sp>
    </p:spTree>
    <p:extLst>
      <p:ext uri="{BB962C8B-B14F-4D97-AF65-F5344CB8AC3E}">
        <p14:creationId xmlns:p14="http://schemas.microsoft.com/office/powerpoint/2010/main" val="86179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B8276410-C445-F85F-CC7A-ABFAE4C1919B}"/>
              </a:ext>
            </a:extLst>
          </p:cNvPr>
          <p:cNvSpPr txBox="1"/>
          <p:nvPr/>
        </p:nvSpPr>
        <p:spPr>
          <a:xfrm>
            <a:off x="938440" y="4130044"/>
            <a:ext cx="1069884" cy="176924"/>
          </a:xfrm>
          <a:prstGeom prst="rect">
            <a:avLst/>
          </a:prstGeom>
          <a:noFill/>
        </p:spPr>
        <p:txBody>
          <a:bodyPr wrap="square" lIns="68579" tIns="34289" rIns="68579" bIns="34289" rtlCol="0">
            <a:spAutoFit/>
          </a:bodyPr>
          <a:lstStyle/>
          <a:p>
            <a:r>
              <a:rPr lang="it-IT" sz="700" dirty="0"/>
              <a:t>Fonte: Federcostruzioni</a:t>
            </a:r>
          </a:p>
        </p:txBody>
      </p:sp>
      <p:graphicFrame>
        <p:nvGraphicFramePr>
          <p:cNvPr id="10" name="Diagramma 9">
            <a:extLst>
              <a:ext uri="{FF2B5EF4-FFF2-40B4-BE49-F238E27FC236}">
                <a16:creationId xmlns="" xmlns:a16="http://schemas.microsoft.com/office/drawing/2014/main" id="{8DCB265C-AE7F-D9F8-DEEB-B96E22699DD5}"/>
              </a:ext>
            </a:extLst>
          </p:cNvPr>
          <p:cNvGraphicFramePr/>
          <p:nvPr>
            <p:extLst>
              <p:ext uri="{D42A27DB-BD31-4B8C-83A1-F6EECF244321}">
                <p14:modId xmlns:p14="http://schemas.microsoft.com/office/powerpoint/2010/main" val="2591423342"/>
              </p:ext>
            </p:extLst>
          </p:nvPr>
        </p:nvGraphicFramePr>
        <p:xfrm>
          <a:off x="530417" y="1014606"/>
          <a:ext cx="8083166" cy="2822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a:extLst>
              <a:ext uri="{FF2B5EF4-FFF2-40B4-BE49-F238E27FC236}">
                <a16:creationId xmlns="" xmlns:a16="http://schemas.microsoft.com/office/drawing/2014/main" id="{F21FAA75-E3F1-1E75-B81A-18D7D3A7237A}"/>
              </a:ext>
            </a:extLst>
          </p:cNvPr>
          <p:cNvSpPr txBox="1"/>
          <p:nvPr/>
        </p:nvSpPr>
        <p:spPr>
          <a:xfrm>
            <a:off x="0" y="341013"/>
            <a:ext cx="9144000" cy="715580"/>
          </a:xfrm>
          <a:prstGeom prst="rect">
            <a:avLst/>
          </a:prstGeom>
          <a:noFill/>
        </p:spPr>
        <p:txBody>
          <a:bodyPr wrap="square" lIns="68579" tIns="34289" rIns="68579" bIns="34289">
            <a:spAutoFit/>
          </a:bodyPr>
          <a:lstStyle/>
          <a:p>
            <a:pPr algn="ctr"/>
            <a:r>
              <a:rPr lang="it-IT" sz="2100" b="1" dirty="0">
                <a:solidFill>
                  <a:srgbClr val="002060"/>
                </a:solidFill>
              </a:rPr>
              <a:t>FILIERA DELLE COSTRUZIONI</a:t>
            </a:r>
          </a:p>
          <a:p>
            <a:pPr algn="ctr"/>
            <a:r>
              <a:rPr lang="it-IT" sz="2100" b="1" dirty="0">
                <a:solidFill>
                  <a:srgbClr val="002060"/>
                </a:solidFill>
              </a:rPr>
              <a:t>Valore della produzione totale</a:t>
            </a:r>
            <a:endParaRPr lang="it-IT" sz="2100" dirty="0">
              <a:solidFill>
                <a:srgbClr val="002060"/>
              </a:solidFill>
            </a:endParaRPr>
          </a:p>
        </p:txBody>
      </p:sp>
    </p:spTree>
    <p:extLst>
      <p:ext uri="{BB962C8B-B14F-4D97-AF65-F5344CB8AC3E}">
        <p14:creationId xmlns:p14="http://schemas.microsoft.com/office/powerpoint/2010/main" val="313420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 xmlns:a16="http://schemas.microsoft.com/office/drawing/2014/main" id="{670D0625-E054-0CBC-AF73-1AB2CFAF4607}"/>
              </a:ext>
            </a:extLst>
          </p:cNvPr>
          <p:cNvSpPr txBox="1"/>
          <p:nvPr/>
        </p:nvSpPr>
        <p:spPr>
          <a:xfrm>
            <a:off x="58222" y="111528"/>
            <a:ext cx="9052959" cy="438581"/>
          </a:xfrm>
          <a:prstGeom prst="rect">
            <a:avLst/>
          </a:prstGeom>
          <a:noFill/>
        </p:spPr>
        <p:txBody>
          <a:bodyPr wrap="square" lIns="68579" tIns="34289" rIns="68579" bIns="34289" rtlCol="0">
            <a:spAutoFit/>
          </a:bodyPr>
          <a:lstStyle/>
          <a:p>
            <a:r>
              <a:rPr lang="it-IT" sz="2400" b="1" dirty="0">
                <a:solidFill>
                  <a:srgbClr val="002060"/>
                </a:solidFill>
                <a:latin typeface="Arial" panose="020B0604020202020204" pitchFamily="34" charset="0"/>
                <a:cs typeface="Arial" panose="020B0604020202020204" pitchFamily="34" charset="0"/>
              </a:rPr>
              <a:t>nel</a:t>
            </a:r>
            <a:r>
              <a:rPr lang="it-IT" sz="2400" dirty="0">
                <a:solidFill>
                  <a:srgbClr val="002060"/>
                </a:solidFill>
                <a:latin typeface="Arial" panose="020B0604020202020204" pitchFamily="34" charset="0"/>
                <a:cs typeface="Arial" panose="020B0604020202020204" pitchFamily="34" charset="0"/>
              </a:rPr>
              <a:t> </a:t>
            </a:r>
            <a:r>
              <a:rPr lang="it-IT" sz="2400" b="1" dirty="0">
                <a:solidFill>
                  <a:srgbClr val="002060"/>
                </a:solidFill>
                <a:latin typeface="Arial" panose="020B0604020202020204" pitchFamily="34" charset="0"/>
                <a:cs typeface="Arial" panose="020B0604020202020204" pitchFamily="34" charset="0"/>
              </a:rPr>
              <a:t>2023:</a:t>
            </a:r>
          </a:p>
        </p:txBody>
      </p:sp>
      <p:sp>
        <p:nvSpPr>
          <p:cNvPr id="6" name="CasellaDiTesto 5">
            <a:extLst>
              <a:ext uri="{FF2B5EF4-FFF2-40B4-BE49-F238E27FC236}">
                <a16:creationId xmlns="" xmlns:a16="http://schemas.microsoft.com/office/drawing/2014/main" id="{92FFD03E-4E77-51A6-B8CF-79FBBE3FA9D2}"/>
              </a:ext>
            </a:extLst>
          </p:cNvPr>
          <p:cNvSpPr txBox="1"/>
          <p:nvPr/>
        </p:nvSpPr>
        <p:spPr>
          <a:xfrm>
            <a:off x="0" y="3084796"/>
            <a:ext cx="9144000" cy="1269578"/>
          </a:xfrm>
          <a:prstGeom prst="rect">
            <a:avLst/>
          </a:prstGeom>
          <a:noFill/>
        </p:spPr>
        <p:txBody>
          <a:bodyPr wrap="square" lIns="0" tIns="0" rIns="0" bIns="0" rtlCol="0">
            <a:spAutoFit/>
          </a:bodyPr>
          <a:lstStyle/>
          <a:p>
            <a:pPr algn="ctr">
              <a:lnSpc>
                <a:spcPct val="150000"/>
              </a:lnSpc>
            </a:pPr>
            <a:r>
              <a:rPr lang="it-IT" sz="2700" b="1" dirty="0">
                <a:solidFill>
                  <a:srgbClr val="002060"/>
                </a:solidFill>
                <a:latin typeface="Arial" panose="020B0604020202020204" pitchFamily="34" charset="0"/>
                <a:cs typeface="Arial" panose="020B0604020202020204" pitchFamily="34" charset="0"/>
              </a:rPr>
              <a:t>Bonus fiscali e investimenti del PNRR </a:t>
            </a:r>
          </a:p>
          <a:p>
            <a:pPr algn="ctr"/>
            <a:r>
              <a:rPr lang="it-IT" sz="2100" b="1" dirty="0">
                <a:solidFill>
                  <a:srgbClr val="002060"/>
                </a:solidFill>
                <a:latin typeface="Arial" panose="020B0604020202020204" pitchFamily="34" charset="0"/>
                <a:cs typeface="Arial" panose="020B0604020202020204" pitchFamily="34" charset="0"/>
              </a:rPr>
              <a:t>hanno continuato a sostenere nel 2023</a:t>
            </a:r>
          </a:p>
          <a:p>
            <a:pPr algn="ctr"/>
            <a:r>
              <a:rPr lang="it-IT" sz="2100" b="1" dirty="0">
                <a:solidFill>
                  <a:srgbClr val="002060"/>
                </a:solidFill>
                <a:latin typeface="Arial" panose="020B0604020202020204" pitchFamily="34" charset="0"/>
                <a:cs typeface="Arial" panose="020B0604020202020204" pitchFamily="34" charset="0"/>
              </a:rPr>
              <a:t>la crescita della filiera delle costruzioni e dell’economia nazionale</a:t>
            </a:r>
            <a:endParaRPr lang="it-IT" sz="2100" dirty="0">
              <a:solidFill>
                <a:srgbClr val="00206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 xmlns:a16="http://schemas.microsoft.com/office/drawing/2014/main" id="{4699B595-FED3-DC78-AF55-42F23D91F51B}"/>
              </a:ext>
            </a:extLst>
          </p:cNvPr>
          <p:cNvSpPr txBox="1"/>
          <p:nvPr/>
        </p:nvSpPr>
        <p:spPr>
          <a:xfrm>
            <a:off x="4047549" y="1554050"/>
            <a:ext cx="2347310" cy="346249"/>
          </a:xfrm>
          <a:prstGeom prst="rect">
            <a:avLst/>
          </a:prstGeom>
          <a:noFill/>
        </p:spPr>
        <p:txBody>
          <a:bodyPr wrap="square" lIns="68579" tIns="34289" rIns="68579" bIns="34289" rtlCol="0">
            <a:spAutoFit/>
          </a:bodyPr>
          <a:lstStyle/>
          <a:p>
            <a:pPr algn="ctr"/>
            <a:r>
              <a:rPr lang="it-IT" sz="1800" b="1" dirty="0">
                <a:solidFill>
                  <a:srgbClr val="FF0000"/>
                </a:solidFill>
                <a:latin typeface="Futura"/>
              </a:rPr>
              <a:t>+76.000 </a:t>
            </a:r>
            <a:r>
              <a:rPr lang="it-IT" sz="1100" b="1" dirty="0">
                <a:solidFill>
                  <a:srgbClr val="FF0000"/>
                </a:solidFill>
                <a:latin typeface="Futura"/>
              </a:rPr>
              <a:t>rispetto al 2022</a:t>
            </a:r>
          </a:p>
        </p:txBody>
      </p:sp>
      <p:grpSp>
        <p:nvGrpSpPr>
          <p:cNvPr id="20" name="Gruppo 19"/>
          <p:cNvGrpSpPr/>
          <p:nvPr/>
        </p:nvGrpSpPr>
        <p:grpSpPr>
          <a:xfrm>
            <a:off x="978377" y="-3922"/>
            <a:ext cx="5342679" cy="1640475"/>
            <a:chOff x="1096199" y="1287720"/>
            <a:chExt cx="7017119" cy="218729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137" y="1287720"/>
              <a:ext cx="1470267" cy="135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404" y="1400601"/>
              <a:ext cx="1020717" cy="114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096199" y="2490134"/>
              <a:ext cx="3258144" cy="984885"/>
            </a:xfrm>
            <a:prstGeom prst="rect">
              <a:avLst/>
            </a:prstGeom>
          </p:spPr>
          <p:txBody>
            <a:bodyPr wrap="none">
              <a:spAutoFit/>
            </a:bodyPr>
            <a:lstStyle/>
            <a:p>
              <a:pPr algn="ctr"/>
              <a:r>
                <a:rPr lang="it-IT" sz="2700" b="1" dirty="0">
                  <a:solidFill>
                    <a:schemeClr val="accent2"/>
                  </a:solidFill>
                </a:rPr>
                <a:t>624</a:t>
              </a:r>
              <a:r>
                <a:rPr lang="it-IT" sz="1500" b="1" dirty="0">
                  <a:solidFill>
                    <a:schemeClr val="accent2"/>
                  </a:solidFill>
                </a:rPr>
                <a:t>  MLD</a:t>
              </a:r>
            </a:p>
            <a:p>
              <a:pPr algn="ctr"/>
              <a:r>
                <a:rPr lang="it-IT" sz="1500" b="1" dirty="0">
                  <a:solidFill>
                    <a:schemeClr val="accent2"/>
                  </a:solidFill>
                </a:rPr>
                <a:t>VALORE DELLA PRODUZIONE</a:t>
              </a:r>
            </a:p>
          </p:txBody>
        </p:sp>
        <p:sp>
          <p:nvSpPr>
            <p:cNvPr id="4" name="Rettangolo 3"/>
            <p:cNvSpPr/>
            <p:nvPr/>
          </p:nvSpPr>
          <p:spPr>
            <a:xfrm>
              <a:off x="5224207" y="2490134"/>
              <a:ext cx="2889111" cy="984885"/>
            </a:xfrm>
            <a:prstGeom prst="rect">
              <a:avLst/>
            </a:prstGeom>
          </p:spPr>
          <p:txBody>
            <a:bodyPr wrap="none">
              <a:spAutoFit/>
            </a:bodyPr>
            <a:lstStyle/>
            <a:p>
              <a:pPr algn="ctr"/>
              <a:r>
                <a:rPr lang="it-IT" sz="2700" b="1" dirty="0">
                  <a:solidFill>
                    <a:schemeClr val="accent2"/>
                  </a:solidFill>
                </a:rPr>
                <a:t>3,1</a:t>
              </a:r>
              <a:r>
                <a:rPr lang="it-IT" sz="1500" b="1" dirty="0">
                  <a:solidFill>
                    <a:schemeClr val="accent2"/>
                  </a:solidFill>
                </a:rPr>
                <a:t> MILIONI</a:t>
              </a:r>
            </a:p>
            <a:p>
              <a:pPr algn="ctr"/>
              <a:r>
                <a:rPr lang="it-IT" sz="1500" b="1" dirty="0">
                  <a:solidFill>
                    <a:schemeClr val="accent2"/>
                  </a:solidFill>
                </a:rPr>
                <a:t>ADDETTI DEL COMPARTO</a:t>
              </a:r>
            </a:p>
          </p:txBody>
        </p:sp>
      </p:grpSp>
      <p:cxnSp>
        <p:nvCxnSpPr>
          <p:cNvPr id="24" name="Connettore 1 23"/>
          <p:cNvCxnSpPr>
            <a:cxnSpLocks/>
          </p:cNvCxnSpPr>
          <p:nvPr/>
        </p:nvCxnSpPr>
        <p:spPr>
          <a:xfrm flipH="1">
            <a:off x="1442196" y="3197713"/>
            <a:ext cx="6259608" cy="0"/>
          </a:xfrm>
          <a:prstGeom prst="line">
            <a:avLst/>
          </a:prstGeom>
          <a:ln w="19050">
            <a:solidFill>
              <a:srgbClr val="F7B81D"/>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 xmlns:a16="http://schemas.microsoft.com/office/drawing/2014/main" id="{A0C80C29-CAA1-E0F8-67D1-A23BAAC9A4F0}"/>
              </a:ext>
            </a:extLst>
          </p:cNvPr>
          <p:cNvSpPr txBox="1"/>
          <p:nvPr/>
        </p:nvSpPr>
        <p:spPr>
          <a:xfrm>
            <a:off x="1028455" y="1559982"/>
            <a:ext cx="2347310" cy="346249"/>
          </a:xfrm>
          <a:prstGeom prst="rect">
            <a:avLst/>
          </a:prstGeom>
          <a:noFill/>
        </p:spPr>
        <p:txBody>
          <a:bodyPr wrap="square" lIns="68579" tIns="34289" rIns="68579" bIns="34289" rtlCol="0">
            <a:spAutoFit/>
          </a:bodyPr>
          <a:lstStyle/>
          <a:p>
            <a:pPr algn="ctr"/>
            <a:r>
              <a:rPr lang="it-IT" sz="1800" b="1" dirty="0">
                <a:solidFill>
                  <a:srgbClr val="FF0000"/>
                </a:solidFill>
                <a:latin typeface="Futura"/>
              </a:rPr>
              <a:t>+44 MLD </a:t>
            </a:r>
            <a:r>
              <a:rPr lang="it-IT" sz="1100" b="1" dirty="0">
                <a:solidFill>
                  <a:srgbClr val="FF0000"/>
                </a:solidFill>
                <a:latin typeface="Futura"/>
              </a:rPr>
              <a:t>rispetto al 2022</a:t>
            </a:r>
          </a:p>
        </p:txBody>
      </p:sp>
      <p:sp>
        <p:nvSpPr>
          <p:cNvPr id="7" name="Freccia a destra 6">
            <a:extLst>
              <a:ext uri="{FF2B5EF4-FFF2-40B4-BE49-F238E27FC236}">
                <a16:creationId xmlns="" xmlns:a16="http://schemas.microsoft.com/office/drawing/2014/main" id="{1FAB5FC1-8D84-A6E9-10C1-E70715483BED}"/>
              </a:ext>
            </a:extLst>
          </p:cNvPr>
          <p:cNvSpPr/>
          <p:nvPr/>
        </p:nvSpPr>
        <p:spPr>
          <a:xfrm>
            <a:off x="6626205" y="989919"/>
            <a:ext cx="627730" cy="3462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it-IT"/>
          </a:p>
        </p:txBody>
      </p:sp>
      <p:sp>
        <p:nvSpPr>
          <p:cNvPr id="9" name="CasellaDiTesto 8">
            <a:extLst>
              <a:ext uri="{FF2B5EF4-FFF2-40B4-BE49-F238E27FC236}">
                <a16:creationId xmlns="" xmlns:a16="http://schemas.microsoft.com/office/drawing/2014/main" id="{87EB686C-B1B3-A1DC-C1E5-87EA95CF3AD5}"/>
              </a:ext>
            </a:extLst>
          </p:cNvPr>
          <p:cNvSpPr txBox="1"/>
          <p:nvPr/>
        </p:nvSpPr>
        <p:spPr>
          <a:xfrm>
            <a:off x="7484999" y="448253"/>
            <a:ext cx="1101546" cy="1454244"/>
          </a:xfrm>
          <a:prstGeom prst="rect">
            <a:avLst/>
          </a:prstGeom>
        </p:spPr>
        <p:style>
          <a:lnRef idx="2">
            <a:schemeClr val="dk1"/>
          </a:lnRef>
          <a:fillRef idx="1">
            <a:schemeClr val="lt1"/>
          </a:fillRef>
          <a:effectRef idx="0">
            <a:schemeClr val="dk1"/>
          </a:effectRef>
          <a:fontRef idx="minor">
            <a:schemeClr val="dk1"/>
          </a:fontRef>
        </p:style>
        <p:txBody>
          <a:bodyPr wrap="square" lIns="68579" tIns="34289" rIns="68579" bIns="34289" rtlCol="0">
            <a:spAutoFit/>
          </a:bodyPr>
          <a:lstStyle/>
          <a:p>
            <a:pPr algn="just"/>
            <a:r>
              <a:rPr lang="it-IT" sz="1800" b="1" dirty="0">
                <a:solidFill>
                  <a:srgbClr val="FF0000"/>
                </a:solidFill>
                <a:latin typeface="Futura"/>
              </a:rPr>
              <a:t>+76.000 addetti rispetto al 2022</a:t>
            </a:r>
          </a:p>
          <a:p>
            <a:pPr algn="just"/>
            <a:r>
              <a:rPr lang="it-IT" sz="1800" b="1" dirty="0">
                <a:solidFill>
                  <a:srgbClr val="FF0000"/>
                </a:solidFill>
                <a:latin typeface="Futura"/>
              </a:rPr>
              <a:t>+2,5%</a:t>
            </a:r>
          </a:p>
        </p:txBody>
      </p:sp>
      <p:sp>
        <p:nvSpPr>
          <p:cNvPr id="19" name="CasellaDiTesto 18">
            <a:extLst>
              <a:ext uri="{FF2B5EF4-FFF2-40B4-BE49-F238E27FC236}">
                <a16:creationId xmlns="" xmlns:a16="http://schemas.microsoft.com/office/drawing/2014/main" id="{37483B7E-D92A-9914-0CD7-0A5F0B623589}"/>
              </a:ext>
            </a:extLst>
          </p:cNvPr>
          <p:cNvSpPr txBox="1"/>
          <p:nvPr/>
        </p:nvSpPr>
        <p:spPr>
          <a:xfrm>
            <a:off x="45521" y="1961434"/>
            <a:ext cx="9052959" cy="669414"/>
          </a:xfrm>
          <a:prstGeom prst="rect">
            <a:avLst/>
          </a:prstGeom>
          <a:noFill/>
        </p:spPr>
        <p:txBody>
          <a:bodyPr wrap="square" lIns="68579" tIns="34289" rIns="68579" bIns="34289" rtlCol="0">
            <a:spAutoFit/>
          </a:bodyPr>
          <a:lstStyle/>
          <a:p>
            <a:pPr algn="ctr"/>
            <a:r>
              <a:rPr lang="it-IT" sz="2400" b="1" dirty="0">
                <a:solidFill>
                  <a:srgbClr val="002060"/>
                </a:solidFill>
                <a:latin typeface="Arial" panose="020B0604020202020204" pitchFamily="34" charset="0"/>
                <a:ea typeface="Times New Roman"/>
                <a:cs typeface="Arial" panose="020B0604020202020204" pitchFamily="34" charset="0"/>
              </a:rPr>
              <a:t>PIL 2023 +0,7%( PIL 2021: 8,9% - PIL 2022: 4,7%)</a:t>
            </a:r>
          </a:p>
          <a:p>
            <a:pPr algn="ctr"/>
            <a:r>
              <a:rPr lang="it-IT" sz="1500" dirty="0">
                <a:solidFill>
                  <a:srgbClr val="002060"/>
                </a:solidFill>
                <a:latin typeface="Arial" panose="020B0604020202020204" pitchFamily="34" charset="0"/>
                <a:ea typeface="Times New Roman"/>
                <a:cs typeface="Arial" panose="020B0604020202020204" pitchFamily="34" charset="0"/>
              </a:rPr>
              <a:t>dati 2021 e 2022 rivisti al rialzo - in precedenza erano: PIL 2021:8,3% e PIL2022:4%)</a:t>
            </a:r>
          </a:p>
        </p:txBody>
      </p:sp>
      <p:sp>
        <p:nvSpPr>
          <p:cNvPr id="21" name="CasellaDiTesto 20">
            <a:extLst>
              <a:ext uri="{FF2B5EF4-FFF2-40B4-BE49-F238E27FC236}">
                <a16:creationId xmlns="" xmlns:a16="http://schemas.microsoft.com/office/drawing/2014/main" id="{9EDFBA05-A187-727F-DBF7-C0FB54B21D3C}"/>
              </a:ext>
            </a:extLst>
          </p:cNvPr>
          <p:cNvSpPr txBox="1"/>
          <p:nvPr/>
        </p:nvSpPr>
        <p:spPr>
          <a:xfrm>
            <a:off x="0" y="2626473"/>
            <a:ext cx="9144000" cy="515526"/>
          </a:xfrm>
          <a:prstGeom prst="rect">
            <a:avLst/>
          </a:prstGeom>
          <a:noFill/>
        </p:spPr>
        <p:txBody>
          <a:bodyPr wrap="square" lIns="68579" tIns="34289" rIns="68579" bIns="34289">
            <a:spAutoFit/>
          </a:bodyPr>
          <a:lstStyle/>
          <a:p>
            <a:pPr algn="ctr">
              <a:defRPr/>
            </a:pPr>
            <a:r>
              <a:rPr lang="it-IT" b="1" i="1"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«Negli anni 2021 e 2022, più della metà della crescita del PIL italiano </a:t>
            </a:r>
          </a:p>
          <a:p>
            <a:pPr algn="ctr">
              <a:defRPr/>
            </a:pPr>
            <a:r>
              <a:rPr lang="it-IT" b="1" i="1"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è attribuibile all’edilizia e alla sua filiera produttiva» </a:t>
            </a:r>
            <a:r>
              <a:rPr lang="it-IT" i="1"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(stima MEF</a:t>
            </a:r>
            <a:r>
              <a:rPr lang="it-IT" sz="1500" i="1"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it-IT" b="1" dirty="0">
                <a:solidFill>
                  <a:srgbClr val="002060"/>
                </a:solidFill>
                <a:latin typeface="Arial" panose="020B0604020202020204" pitchFamily="34" charset="0"/>
                <a:ea typeface="Times New Roman"/>
                <a:cs typeface="Arial" panose="020B0604020202020204" pitchFamily="34" charset="0"/>
              </a:rPr>
              <a:t>  </a:t>
            </a:r>
          </a:p>
        </p:txBody>
      </p:sp>
    </p:spTree>
    <p:extLst>
      <p:ext uri="{BB962C8B-B14F-4D97-AF65-F5344CB8AC3E}">
        <p14:creationId xmlns:p14="http://schemas.microsoft.com/office/powerpoint/2010/main" val="220082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B6F3D1F-9793-A912-12E9-3739F78774DD}"/>
            </a:ext>
          </a:extLst>
        </p:cNvPr>
        <p:cNvGrpSpPr/>
        <p:nvPr/>
      </p:nvGrpSpPr>
      <p:grpSpPr>
        <a:xfrm>
          <a:off x="0" y="0"/>
          <a:ext cx="0" cy="0"/>
          <a:chOff x="0" y="0"/>
          <a:chExt cx="0" cy="0"/>
        </a:xfrm>
      </p:grpSpPr>
      <p:pic>
        <p:nvPicPr>
          <p:cNvPr id="5" name="Immagine 4">
            <a:extLst>
              <a:ext uri="{FF2B5EF4-FFF2-40B4-BE49-F238E27FC236}">
                <a16:creationId xmlns="" xmlns:a16="http://schemas.microsoft.com/office/drawing/2014/main" id="{59677936-A777-22B3-5A0C-4ED32E6DAAE3}"/>
              </a:ext>
            </a:extLst>
          </p:cNvPr>
          <p:cNvPicPr>
            <a:picLocks noChangeAspect="1"/>
          </p:cNvPicPr>
          <p:nvPr/>
        </p:nvPicPr>
        <p:blipFill>
          <a:blip r:embed="rId3" cstate="print"/>
          <a:stretch>
            <a:fillRect/>
          </a:stretch>
        </p:blipFill>
        <p:spPr>
          <a:xfrm>
            <a:off x="7845427" y="57393"/>
            <a:ext cx="1171575" cy="874331"/>
          </a:xfrm>
          <a:prstGeom prst="rect">
            <a:avLst/>
          </a:prstGeom>
        </p:spPr>
      </p:pic>
      <p:pic>
        <p:nvPicPr>
          <p:cNvPr id="8" name="Immagine 7">
            <a:extLst>
              <a:ext uri="{FF2B5EF4-FFF2-40B4-BE49-F238E27FC236}">
                <a16:creationId xmlns="" xmlns:a16="http://schemas.microsoft.com/office/drawing/2014/main" id="{13EE7BCF-5F55-4AE4-D0B9-6E91430F9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3119"/>
            <a:ext cx="9144000" cy="3917558"/>
          </a:xfrm>
          <a:prstGeom prst="rect">
            <a:avLst/>
          </a:prstGeom>
        </p:spPr>
      </p:pic>
      <p:sp>
        <p:nvSpPr>
          <p:cNvPr id="9" name="CasellaDiTesto 8">
            <a:extLst>
              <a:ext uri="{FF2B5EF4-FFF2-40B4-BE49-F238E27FC236}">
                <a16:creationId xmlns="" xmlns:a16="http://schemas.microsoft.com/office/drawing/2014/main" id="{21F3BA80-9C9B-87D1-B799-C8EAB9366933}"/>
              </a:ext>
            </a:extLst>
          </p:cNvPr>
          <p:cNvSpPr txBox="1"/>
          <p:nvPr/>
        </p:nvSpPr>
        <p:spPr>
          <a:xfrm>
            <a:off x="1707502" y="307912"/>
            <a:ext cx="6396134" cy="607859"/>
          </a:xfrm>
          <a:prstGeom prst="rect">
            <a:avLst/>
          </a:prstGeom>
          <a:noFill/>
        </p:spPr>
        <p:txBody>
          <a:bodyPr wrap="square" lIns="68579" tIns="34289" rIns="68579" bIns="34289" rtlCol="0">
            <a:spAutoFit/>
          </a:bodyPr>
          <a:lstStyle/>
          <a:p>
            <a:pPr>
              <a:defRPr/>
            </a:pPr>
            <a:r>
              <a:rPr lang="it-IT" sz="2100" b="1"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rPr>
              <a:t>Preconsuntivi ANCE  2023 - Previsioni ANCE 2024 </a:t>
            </a:r>
          </a:p>
          <a:p>
            <a:pPr>
              <a:defRPr/>
            </a:pPr>
            <a:r>
              <a:rPr lang="it-IT" b="1"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rPr>
              <a:t>Stime gennaio 2024</a:t>
            </a:r>
          </a:p>
        </p:txBody>
      </p:sp>
    </p:spTree>
    <p:extLst>
      <p:ext uri="{BB962C8B-B14F-4D97-AF65-F5344CB8AC3E}">
        <p14:creationId xmlns:p14="http://schemas.microsoft.com/office/powerpoint/2010/main" val="1768381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6844</TotalTime>
  <Words>4645</Words>
  <Application>Microsoft Office PowerPoint</Application>
  <PresentationFormat>Presentazione su schermo (16:9)</PresentationFormat>
  <Paragraphs>450</Paragraphs>
  <Slides>34</Slides>
  <Notes>30</Notes>
  <HiddenSlides>0</HiddenSlides>
  <MMClips>0</MMClips>
  <ScaleCrop>false</ScaleCrop>
  <HeadingPairs>
    <vt:vector size="4" baseType="variant">
      <vt:variant>
        <vt:lpstr>Tema</vt:lpstr>
      </vt:variant>
      <vt:variant>
        <vt:i4>3</vt:i4>
      </vt:variant>
      <vt:variant>
        <vt:lpstr>Titoli diapositive</vt:lpstr>
      </vt:variant>
      <vt:variant>
        <vt:i4>34</vt:i4>
      </vt:variant>
    </vt:vector>
  </HeadingPairs>
  <TitlesOfParts>
    <vt:vector size="37" baseType="lpstr">
      <vt:lpstr>Tema di Office</vt:lpstr>
      <vt:lpstr>1_Tema di Office</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 maria marone</dc:creator>
  <cp:lastModifiedBy>Admin</cp:lastModifiedBy>
  <cp:revision>398</cp:revision>
  <cp:lastPrinted>2024-11-29T17:27:41Z</cp:lastPrinted>
  <dcterms:created xsi:type="dcterms:W3CDTF">2022-10-13T10:15:44Z</dcterms:created>
  <dcterms:modified xsi:type="dcterms:W3CDTF">2024-12-05T11:31:24Z</dcterms:modified>
</cp:coreProperties>
</file>